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82" r:id="rId3"/>
    <p:sldId id="283" r:id="rId4"/>
    <p:sldId id="258" r:id="rId5"/>
    <p:sldId id="276" r:id="rId6"/>
    <p:sldId id="284" r:id="rId7"/>
    <p:sldId id="285" r:id="rId8"/>
    <p:sldId id="286" r:id="rId9"/>
    <p:sldId id="289" r:id="rId10"/>
    <p:sldId id="265" r:id="rId11"/>
    <p:sldId id="290" r:id="rId12"/>
    <p:sldId id="287" r:id="rId13"/>
    <p:sldId id="260" r:id="rId14"/>
    <p:sldId id="291" r:id="rId15"/>
    <p:sldId id="292" r:id="rId16"/>
    <p:sldId id="293" r:id="rId17"/>
    <p:sldId id="294" r:id="rId18"/>
    <p:sldId id="295" r:id="rId19"/>
    <p:sldId id="296" r:id="rId20"/>
    <p:sldId id="262" r:id="rId21"/>
    <p:sldId id="288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FEC"/>
    <a:srgbClr val="573E77"/>
    <a:srgbClr val="605A96"/>
    <a:srgbClr val="F6C0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355" autoAdjust="0"/>
  </p:normalViewPr>
  <p:slideViewPr>
    <p:cSldViewPr snapToGrid="0">
      <p:cViewPr varScale="1">
        <p:scale>
          <a:sx n="67" d="100"/>
          <a:sy n="67" d="100"/>
        </p:scale>
        <p:origin x="129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svg>
</file>

<file path=ppt/media/image4.jpeg>
</file>

<file path=ppt/media/image5.png>
</file>

<file path=ppt/media/image6.svg>
</file>

<file path=ppt/media/image7.jp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BEDB9-804F-4BB5-8334-1CCE6B3EDD3A}" type="datetimeFigureOut">
              <a:rPr lang="en-US" smtClean="0"/>
              <a:t>10/12/2024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96E04-5B82-4296-A2D8-80C34ED63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4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9825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4953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220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611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will have a user friendly website for admins. Our Model will process data with minimal delay and it will be scalable in case of high </a:t>
            </a:r>
            <a:r>
              <a:rPr lang="en-US" dirty="0" err="1"/>
              <a:t>volumns</a:t>
            </a:r>
            <a:r>
              <a:rPr lang="en-US" dirty="0"/>
              <a:t> of traffic. It will also be reliable with minimal failover time of pods. Moreover, it will be compatible with existing and upcoming Kubernetes tools. Our Deep learning model will not be </a:t>
            </a:r>
            <a:r>
              <a:rPr lang="en-US" dirty="0" err="1"/>
              <a:t>accessbile</a:t>
            </a:r>
            <a:r>
              <a:rPr lang="en-US" dirty="0"/>
              <a:t> </a:t>
            </a:r>
            <a:r>
              <a:rPr lang="en-US" dirty="0" err="1"/>
              <a:t>publically</a:t>
            </a:r>
            <a:r>
              <a:rPr lang="en-US" dirty="0"/>
              <a:t> so prevent unauthorize access.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913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250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4272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9606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817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9838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96E04-5B82-4296-A2D8-80C34ED6361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788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6DECD-D38B-B3E4-798B-CF4884F450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3E267-571D-2917-9CEC-B820FE6D9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DB1D8-7593-A92E-6B16-6685EF3D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B07E-23CF-442F-9D61-FBF4BFC0B60A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FB348-33DB-5F5D-564A-A20C0806A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48C2C-D55C-214B-2100-504C0B2B8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019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A2546-BC46-7C81-3730-A6FECD601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C8D1B8-339C-F5A8-091D-D49083879D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826A93-A144-E545-1991-5C23A26F6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C585E-3937-4B28-9465-185B5F09B61B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D7E2B-EC02-7233-BF04-B363936AB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8FB79-5D9F-AE13-1F24-5D5835D90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5263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1F38AF-4179-8A2A-12DA-D21756E216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C9718F-2069-C02F-E84D-CFB5613E01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75522-63F0-2904-80D4-FECABEAEC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8CEB7E-243B-41DF-9742-3C1F74D7A620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C6481-3855-42B7-3906-796618E4C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CF7BF8-95A8-241B-AA1D-C34D997FD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198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E04E9-BD01-C784-476D-F0C81402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AC132-86E6-CC6D-FE19-E0BD7FEC48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1ADA4-1FC0-A810-C404-69AE1A930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2BE5-38DF-4E65-B513-255692325357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C8C71-BD69-7951-D1E5-1526B2D37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FB7AE-9ACD-C175-03FB-8C2E5652F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7888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FCD14-E59D-4A1B-1D22-63C3B3943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BA115-CB62-C212-C937-DEC8181CA4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38DD1-B978-4109-F331-40FE18C4F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70511-DDB9-4556-9753-588A42567ABE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F4C6B-E1B2-4002-3433-BA5897404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372585-CD8C-AADA-53FD-F52C84C2C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593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6C09A-18BA-0429-A6F9-760410EE7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710B0-EBF1-1D4A-4A6D-5B6ACB3EED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FE828-E90D-FAD4-9371-E72654B3A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98DF1-30F2-ACC3-BEF3-C544449D0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1FDE9-A8A2-478E-B9F8-CCFDD37A5F24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018760-6CAC-7271-F197-31532FB3A4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4E0424-D4B6-CE67-4646-DE5A3D755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25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853D-F267-FD87-33AE-1A21A8A0A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31FA8-1CB3-7183-D0A5-AD3AFF900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13B810-EF6C-FEC9-C301-2CCE31A789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AA4375-49BC-FF5C-4988-D973B1783A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F7B83C-7D47-B27C-7731-51FE7491CC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437A38-927D-47C9-65B9-0D2518B1A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554DDF-7E82-451F-9320-CDD4941D5E62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4EA032-DB41-5AE9-F2FD-407B58E57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889798-79EE-EC71-A595-987DB45F1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423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DE2BA-6F88-A88A-BF3E-CA04F186E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D80B0C-A43F-DE92-9217-56507C99C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162E6-A1C2-4D22-86A0-179733E800DB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266983-2960-7BC0-31B1-5C179E2F8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10FB70-8064-38F4-8A2A-E825BFA79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086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EE64A6-09BF-412D-1C05-D994F8F31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1C8D5-1DB0-459F-92F2-A6B24ABBD263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9DB67A-630D-61A1-7A7D-1AB04FA50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EDFB2-ABC1-1540-9C8C-1695486D9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283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1898E-0D08-EBE9-80D6-B75B4C2DC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B7446A-59D3-5760-C844-1E6BB8E20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AD6441-4DF1-ADDB-49A7-8A66797DDB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ED9FE-D242-883C-9F15-88FD8AA79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F0971-7C56-4AC1-B7DA-0F53077993BA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97DC5-8FBF-B24C-F26D-2782D3FC4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F1A237-17D6-AA73-9693-17B02EE63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960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743B7-E6CF-7778-0130-7A9987757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120598-F813-2FB8-2F1E-C34404008A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B9379-C153-E4C3-6F42-0EDB4801E3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5C954-F890-0F49-B425-0093F6152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667AC-8240-4C26-9702-512323DFC900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4A1049-678E-C65C-E7F8-99B28EC11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7CDCBB-EF0B-EFFF-6AEF-20E0C1C27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263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982F53-B56B-578A-9A71-D89756F7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42F09E-2C9D-A7BF-0684-80B8794EB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79C14A-FC50-99F2-51AD-55D7D4A84A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B145E-FE6E-429D-B469-274AF4BCDFB1}" type="datetime1">
              <a:rPr lang="en-US" smtClean="0"/>
              <a:t>10/12/2024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87AC5-9090-72BD-C0F1-A3389F9C89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9FE194-C6DA-7898-E776-A99DDB720D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C906C-49B2-449D-B07D-290557A5275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486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svg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G"/><Relationship Id="rId3" Type="http://schemas.openxmlformats.org/officeDocument/2006/relationships/image" Target="../media/image2.png"/><Relationship Id="rId7" Type="http://schemas.openxmlformats.org/officeDocument/2006/relationships/image" Target="../media/image2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svg"/><Relationship Id="rId7" Type="http://schemas.openxmlformats.org/officeDocument/2006/relationships/image" Target="../media/image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2" name="Google Shape;54;p13">
            <a:extLst>
              <a:ext uri="{FF2B5EF4-FFF2-40B4-BE49-F238E27FC236}">
                <a16:creationId xmlns:a16="http://schemas.microsoft.com/office/drawing/2014/main" id="{4DD703B4-34A5-43A8-708F-957BAD351F06}"/>
              </a:ext>
            </a:extLst>
          </p:cNvPr>
          <p:cNvSpPr txBox="1">
            <a:spLocks/>
          </p:cNvSpPr>
          <p:nvPr/>
        </p:nvSpPr>
        <p:spPr>
          <a:xfrm>
            <a:off x="775504" y="1775097"/>
            <a:ext cx="5756961" cy="1080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KubeSecure</a:t>
            </a:r>
          </a:p>
        </p:txBody>
      </p:sp>
      <p:sp>
        <p:nvSpPr>
          <p:cNvPr id="23" name="Google Shape;55;p13">
            <a:extLst>
              <a:ext uri="{FF2B5EF4-FFF2-40B4-BE49-F238E27FC236}">
                <a16:creationId xmlns:a16="http://schemas.microsoft.com/office/drawing/2014/main" id="{96EF379C-2398-89A0-7E80-5BFAA6772C4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1937" y="2823147"/>
            <a:ext cx="7311227" cy="6355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AI-Driven Anomaly Detection in Kubernetes Cluster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4" name="Google Shape;58;p13">
            <a:extLst>
              <a:ext uri="{FF2B5EF4-FFF2-40B4-BE49-F238E27FC236}">
                <a16:creationId xmlns:a16="http://schemas.microsoft.com/office/drawing/2014/main" id="{22C85B13-6B72-D486-EBE8-4A69124A688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4459" y="1807347"/>
            <a:ext cx="762286" cy="1015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roup 3">
            <a:extLst>
              <a:ext uri="{FF2B5EF4-FFF2-40B4-BE49-F238E27FC236}">
                <a16:creationId xmlns:a16="http://schemas.microsoft.com/office/drawing/2014/main" id="{032C6678-CD98-CFA0-D58D-6AD90CC8E263}"/>
              </a:ext>
            </a:extLst>
          </p:cNvPr>
          <p:cNvGrpSpPr/>
          <p:nvPr/>
        </p:nvGrpSpPr>
        <p:grpSpPr>
          <a:xfrm>
            <a:off x="9590566" y="212651"/>
            <a:ext cx="2392327" cy="6528391"/>
            <a:chOff x="0" y="0"/>
            <a:chExt cx="1131601" cy="2520559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6" name="Freeform 4">
              <a:extLst>
                <a:ext uri="{FF2B5EF4-FFF2-40B4-BE49-F238E27FC236}">
                  <a16:creationId xmlns:a16="http://schemas.microsoft.com/office/drawing/2014/main" id="{C5A7B4DD-12CB-8415-8DAF-350FC49D019E}"/>
                </a:ext>
              </a:extLst>
            </p:cNvPr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7" name="TextBox 5">
              <a:extLst>
                <a:ext uri="{FF2B5EF4-FFF2-40B4-BE49-F238E27FC236}">
                  <a16:creationId xmlns:a16="http://schemas.microsoft.com/office/drawing/2014/main" id="{9C04DFF7-3B5E-21DE-7623-5F1A45B6BED1}"/>
                </a:ext>
              </a:extLst>
            </p:cNvPr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 dirty="0"/>
            </a:p>
          </p:txBody>
        </p:sp>
      </p:grp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3AA1989E-A200-0BFE-2BE3-BDE7A17FE5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06777" y="1499290"/>
            <a:ext cx="4396564" cy="439656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2" name="Freeform 2">
            <a:extLst>
              <a:ext uri="{FF2B5EF4-FFF2-40B4-BE49-F238E27FC236}">
                <a16:creationId xmlns:a16="http://schemas.microsoft.com/office/drawing/2014/main" id="{401F75CD-3464-A19E-73EE-A9A9AA804A43}"/>
              </a:ext>
            </a:extLst>
          </p:cNvPr>
          <p:cNvSpPr/>
          <p:nvPr/>
        </p:nvSpPr>
        <p:spPr>
          <a:xfrm rot="6557350">
            <a:off x="-6096620" y="1776000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949B315-FDDB-5F35-5E23-5DBBA5865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</a:t>
            </a:fld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385FF6-E5EC-9A19-657E-2AE85AB82518}"/>
              </a:ext>
            </a:extLst>
          </p:cNvPr>
          <p:cNvGrpSpPr/>
          <p:nvPr/>
        </p:nvGrpSpPr>
        <p:grpSpPr>
          <a:xfrm>
            <a:off x="4091197" y="4765016"/>
            <a:ext cx="2816371" cy="757591"/>
            <a:chOff x="-3781052" y="5546505"/>
            <a:chExt cx="2075024" cy="1997501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71EEF4B-AEA9-7ED6-8D79-FE3A3A24A407}"/>
                </a:ext>
              </a:extLst>
            </p:cNvPr>
            <p:cNvSpPr/>
            <p:nvPr/>
          </p:nvSpPr>
          <p:spPr>
            <a:xfrm>
              <a:off x="-3781052" y="5546505"/>
              <a:ext cx="2075024" cy="199750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A4C71F27-7133-3BE3-EC04-DB3C67D7711E}"/>
                </a:ext>
              </a:extLst>
            </p:cNvPr>
            <p:cNvSpPr txBox="1"/>
            <p:nvPr/>
          </p:nvSpPr>
          <p:spPr>
            <a:xfrm>
              <a:off x="-3653937" y="6081457"/>
              <a:ext cx="1900158" cy="927594"/>
            </a:xfrm>
            <a:prstGeom prst="rect">
              <a:avLst/>
            </a:prstGeom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Dr. Arshad Islam</a:t>
              </a:r>
              <a:endPara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Supervisor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2E63F76-CB8D-9AC6-11BE-2E3E7448A60D}"/>
              </a:ext>
            </a:extLst>
          </p:cNvPr>
          <p:cNvGrpSpPr/>
          <p:nvPr/>
        </p:nvGrpSpPr>
        <p:grpSpPr>
          <a:xfrm>
            <a:off x="212405" y="3885706"/>
            <a:ext cx="2391440" cy="745367"/>
            <a:chOff x="2331065" y="567949"/>
            <a:chExt cx="2075024" cy="1997501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C53EE8B-52E8-C8DA-FF8D-775890446A44}"/>
                </a:ext>
              </a:extLst>
            </p:cNvPr>
            <p:cNvSpPr/>
            <p:nvPr/>
          </p:nvSpPr>
          <p:spPr>
            <a:xfrm>
              <a:off x="2331065" y="567949"/>
              <a:ext cx="2075024" cy="199750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9" name="Rectangle: Rounded Corners 4">
              <a:extLst>
                <a:ext uri="{FF2B5EF4-FFF2-40B4-BE49-F238E27FC236}">
                  <a16:creationId xmlns:a16="http://schemas.microsoft.com/office/drawing/2014/main" id="{311A5222-65B6-BE16-D092-D459D5948499}"/>
                </a:ext>
              </a:extLst>
            </p:cNvPr>
            <p:cNvSpPr txBox="1"/>
            <p:nvPr/>
          </p:nvSpPr>
          <p:spPr>
            <a:xfrm>
              <a:off x="2392580" y="1092009"/>
              <a:ext cx="1900158" cy="927593"/>
            </a:xfrm>
            <a:prstGeom prst="rect">
              <a:avLst/>
            </a:prstGeom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</a:t>
              </a: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uhammad</a:t>
              </a:r>
              <a:r>
                <a:rPr lang="en-US" sz="2000" b="1" kern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Hani     </a:t>
              </a:r>
            </a:p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I21-2595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BE0DBE7-F9DA-D4AE-F158-B9DE086CA2A5}"/>
              </a:ext>
            </a:extLst>
          </p:cNvPr>
          <p:cNvGrpSpPr/>
          <p:nvPr/>
        </p:nvGrpSpPr>
        <p:grpSpPr>
          <a:xfrm>
            <a:off x="212405" y="4777240"/>
            <a:ext cx="2391440" cy="745367"/>
            <a:chOff x="2331065" y="567949"/>
            <a:chExt cx="2075024" cy="1997501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EEE70628-722F-535D-770C-DB1AC2E0CEBA}"/>
                </a:ext>
              </a:extLst>
            </p:cNvPr>
            <p:cNvSpPr/>
            <p:nvPr/>
          </p:nvSpPr>
          <p:spPr>
            <a:xfrm>
              <a:off x="2331065" y="567949"/>
              <a:ext cx="2075024" cy="199750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12" name="Rectangle: Rounded Corners 4">
              <a:extLst>
                <a:ext uri="{FF2B5EF4-FFF2-40B4-BE49-F238E27FC236}">
                  <a16:creationId xmlns:a16="http://schemas.microsoft.com/office/drawing/2014/main" id="{3DDF287B-C5C1-37F5-77DD-72142A293DAE}"/>
                </a:ext>
              </a:extLst>
            </p:cNvPr>
            <p:cNvSpPr txBox="1"/>
            <p:nvPr/>
          </p:nvSpPr>
          <p:spPr>
            <a:xfrm>
              <a:off x="2392580" y="1092009"/>
              <a:ext cx="1900158" cy="927593"/>
            </a:xfrm>
            <a:prstGeom prst="rect">
              <a:avLst/>
            </a:prstGeom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M. Usman Azam </a:t>
              </a:r>
              <a:r>
                <a:rPr lang="en-US" sz="2000" b="1" kern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I21-0653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D6EC29C-F370-500C-2A8C-F1043DFFE4B2}"/>
              </a:ext>
            </a:extLst>
          </p:cNvPr>
          <p:cNvGrpSpPr/>
          <p:nvPr/>
        </p:nvGrpSpPr>
        <p:grpSpPr>
          <a:xfrm>
            <a:off x="203722" y="5738662"/>
            <a:ext cx="2391440" cy="745367"/>
            <a:chOff x="2331065" y="567949"/>
            <a:chExt cx="2075024" cy="1997501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2415F7B-A0CF-1588-206A-0C05967E94C5}"/>
                </a:ext>
              </a:extLst>
            </p:cNvPr>
            <p:cNvSpPr/>
            <p:nvPr/>
          </p:nvSpPr>
          <p:spPr>
            <a:xfrm>
              <a:off x="2331065" y="567949"/>
              <a:ext cx="2075024" cy="1997501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15" name="Rectangle: Rounded Corners 4">
              <a:extLst>
                <a:ext uri="{FF2B5EF4-FFF2-40B4-BE49-F238E27FC236}">
                  <a16:creationId xmlns:a16="http://schemas.microsoft.com/office/drawing/2014/main" id="{AAE2E774-1F6D-BB5C-8AD2-C4FB8769F668}"/>
                </a:ext>
              </a:extLst>
            </p:cNvPr>
            <p:cNvSpPr txBox="1"/>
            <p:nvPr/>
          </p:nvSpPr>
          <p:spPr>
            <a:xfrm>
              <a:off x="2392580" y="1092009"/>
              <a:ext cx="1900158" cy="927593"/>
            </a:xfrm>
            <a:prstGeom prst="rect">
              <a:avLst/>
            </a:prstGeom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02870" tIns="102870" rIns="102870" bIns="102870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kern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Daniyal Ahmad</a:t>
              </a:r>
            </a:p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I21-2493</a:t>
              </a:r>
              <a:endParaRPr lang="en-US" sz="2000" b="1" kern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021419D3-2702-CBF7-7AB7-8E4F8A5EBE1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7568" y="260188"/>
            <a:ext cx="2290783" cy="93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97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2" grpId="0"/>
      <p:bldP spid="23" grpId="0" build="p"/>
      <p:bldP spid="28" grpId="0" animBg="1"/>
      <p:bldP spid="29" grpId="0" animBg="1"/>
      <p:bldP spid="32" grpId="0" animBg="1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35"/>
          <p:cNvSpPr/>
          <p:nvPr/>
        </p:nvSpPr>
        <p:spPr>
          <a:xfrm>
            <a:off x="4618384" y="5058643"/>
            <a:ext cx="979391" cy="845949"/>
          </a:xfrm>
          <a:custGeom>
            <a:avLst/>
            <a:gdLst/>
            <a:ahLst/>
            <a:cxnLst/>
            <a:rect l="l" t="t" r="r" b="b"/>
            <a:pathLst>
              <a:path w="1469087" h="1268924">
                <a:moveTo>
                  <a:pt x="0" y="0"/>
                </a:moveTo>
                <a:lnTo>
                  <a:pt x="1469087" y="0"/>
                </a:lnTo>
                <a:lnTo>
                  <a:pt x="1469087" y="1268924"/>
                </a:lnTo>
                <a:lnTo>
                  <a:pt x="0" y="12689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3" name="Freeform 2">
            <a:extLst>
              <a:ext uri="{FF2B5EF4-FFF2-40B4-BE49-F238E27FC236}">
                <a16:creationId xmlns:a16="http://schemas.microsoft.com/office/drawing/2014/main" id="{BC8A3DFC-354F-EF42-C832-B7E97CD96680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92CC22-A5FF-BB83-67D6-7A5FABD52139}"/>
              </a:ext>
            </a:extLst>
          </p:cNvPr>
          <p:cNvSpPr/>
          <p:nvPr/>
        </p:nvSpPr>
        <p:spPr>
          <a:xfrm rot="20604855">
            <a:off x="9184230" y="6625804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4DECD-5DD6-1A54-F383-81B49CF0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10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3BC71-D520-1ADF-82DC-2BE0C9351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7658" y="0"/>
            <a:ext cx="8574342" cy="6721475"/>
          </a:xfrm>
          <a:prstGeom prst="rect">
            <a:avLst/>
          </a:prstGeom>
        </p:spPr>
      </p:pic>
      <p:sp>
        <p:nvSpPr>
          <p:cNvPr id="54" name="Freeform 4">
            <a:extLst>
              <a:ext uri="{FF2B5EF4-FFF2-40B4-BE49-F238E27FC236}">
                <a16:creationId xmlns:a16="http://schemas.microsoft.com/office/drawing/2014/main" id="{ACAED36E-CDC0-CCA9-41FC-4942D54441DF}"/>
              </a:ext>
            </a:extLst>
          </p:cNvPr>
          <p:cNvSpPr/>
          <p:nvPr/>
        </p:nvSpPr>
        <p:spPr>
          <a:xfrm rot="11214721">
            <a:off x="11008362" y="-3355225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B57A48-3994-80FB-F6AE-CFDB722FAD11}"/>
              </a:ext>
            </a:extLst>
          </p:cNvPr>
          <p:cNvSpPr txBox="1"/>
          <p:nvPr/>
        </p:nvSpPr>
        <p:spPr>
          <a:xfrm>
            <a:off x="66073" y="2551837"/>
            <a:ext cx="370165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hnschrift SemiBold SemiConden" panose="020B0502040204020203" pitchFamily="34" charset="0"/>
              </a:rPr>
              <a:t>Architecture </a:t>
            </a:r>
          </a:p>
          <a:p>
            <a:r>
              <a:rPr lang="en-US" sz="5400" dirty="0">
                <a:latin typeface="Bahnschrift SemiBold SemiConden" panose="020B0502040204020203" pitchFamily="34" charset="0"/>
              </a:rPr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959996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35"/>
          <p:cNvSpPr/>
          <p:nvPr/>
        </p:nvSpPr>
        <p:spPr>
          <a:xfrm>
            <a:off x="4618384" y="5058643"/>
            <a:ext cx="979391" cy="845949"/>
          </a:xfrm>
          <a:custGeom>
            <a:avLst/>
            <a:gdLst/>
            <a:ahLst/>
            <a:cxnLst/>
            <a:rect l="l" t="t" r="r" b="b"/>
            <a:pathLst>
              <a:path w="1469087" h="1268924">
                <a:moveTo>
                  <a:pt x="0" y="0"/>
                </a:moveTo>
                <a:lnTo>
                  <a:pt x="1469087" y="0"/>
                </a:lnTo>
                <a:lnTo>
                  <a:pt x="1469087" y="1268924"/>
                </a:lnTo>
                <a:lnTo>
                  <a:pt x="0" y="12689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3" name="Freeform 2">
            <a:extLst>
              <a:ext uri="{FF2B5EF4-FFF2-40B4-BE49-F238E27FC236}">
                <a16:creationId xmlns:a16="http://schemas.microsoft.com/office/drawing/2014/main" id="{BC8A3DFC-354F-EF42-C832-B7E97CD96680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92CC22-A5FF-BB83-67D6-7A5FABD52139}"/>
              </a:ext>
            </a:extLst>
          </p:cNvPr>
          <p:cNvSpPr/>
          <p:nvPr/>
        </p:nvSpPr>
        <p:spPr>
          <a:xfrm rot="20604855">
            <a:off x="10755464" y="5624168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4DECD-5DD6-1A54-F383-81B49CF0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3BC71-D520-1ADF-82DC-2BE0C9351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2023" y="1149583"/>
            <a:ext cx="10891777" cy="5571892"/>
          </a:xfrm>
          <a:prstGeom prst="rect">
            <a:avLst/>
          </a:prstGeom>
        </p:spPr>
      </p:pic>
      <p:sp>
        <p:nvSpPr>
          <p:cNvPr id="54" name="Freeform 4">
            <a:extLst>
              <a:ext uri="{FF2B5EF4-FFF2-40B4-BE49-F238E27FC236}">
                <a16:creationId xmlns:a16="http://schemas.microsoft.com/office/drawing/2014/main" id="{ACAED36E-CDC0-CCA9-41FC-4942D54441DF}"/>
              </a:ext>
            </a:extLst>
          </p:cNvPr>
          <p:cNvSpPr/>
          <p:nvPr/>
        </p:nvSpPr>
        <p:spPr>
          <a:xfrm rot="11214721">
            <a:off x="11008362" y="-3355225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B57A48-3994-80FB-F6AE-CFDB722FAD11}"/>
              </a:ext>
            </a:extLst>
          </p:cNvPr>
          <p:cNvSpPr txBox="1"/>
          <p:nvPr/>
        </p:nvSpPr>
        <p:spPr>
          <a:xfrm>
            <a:off x="1037153" y="0"/>
            <a:ext cx="36011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Bahnschrift SemiBold SemiConden" panose="020B0502040204020203" pitchFamily="34" charset="0"/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1523082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35"/>
          <p:cNvSpPr/>
          <p:nvPr/>
        </p:nvSpPr>
        <p:spPr>
          <a:xfrm>
            <a:off x="4618384" y="5058643"/>
            <a:ext cx="979391" cy="845949"/>
          </a:xfrm>
          <a:custGeom>
            <a:avLst/>
            <a:gdLst/>
            <a:ahLst/>
            <a:cxnLst/>
            <a:rect l="l" t="t" r="r" b="b"/>
            <a:pathLst>
              <a:path w="1469087" h="1268924">
                <a:moveTo>
                  <a:pt x="0" y="0"/>
                </a:moveTo>
                <a:lnTo>
                  <a:pt x="1469087" y="0"/>
                </a:lnTo>
                <a:lnTo>
                  <a:pt x="1469087" y="1268924"/>
                </a:lnTo>
                <a:lnTo>
                  <a:pt x="0" y="12689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3" name="Freeform 2">
            <a:extLst>
              <a:ext uri="{FF2B5EF4-FFF2-40B4-BE49-F238E27FC236}">
                <a16:creationId xmlns:a16="http://schemas.microsoft.com/office/drawing/2014/main" id="{BC8A3DFC-354F-EF42-C832-B7E97CD96680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92CC22-A5FF-BB83-67D6-7A5FABD52139}"/>
              </a:ext>
            </a:extLst>
          </p:cNvPr>
          <p:cNvSpPr/>
          <p:nvPr/>
        </p:nvSpPr>
        <p:spPr>
          <a:xfrm rot="20604855">
            <a:off x="10755464" y="5624168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4DECD-5DD6-1A54-F383-81B49CF0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12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3BC71-D520-1ADF-82DC-2BE0C9351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46802" y="1"/>
            <a:ext cx="4410656" cy="6828596"/>
          </a:xfrm>
          <a:prstGeom prst="rect">
            <a:avLst/>
          </a:prstGeom>
        </p:spPr>
      </p:pic>
      <p:sp>
        <p:nvSpPr>
          <p:cNvPr id="54" name="Freeform 4">
            <a:extLst>
              <a:ext uri="{FF2B5EF4-FFF2-40B4-BE49-F238E27FC236}">
                <a16:creationId xmlns:a16="http://schemas.microsoft.com/office/drawing/2014/main" id="{ACAED36E-CDC0-CCA9-41FC-4942D54441DF}"/>
              </a:ext>
            </a:extLst>
          </p:cNvPr>
          <p:cNvSpPr/>
          <p:nvPr/>
        </p:nvSpPr>
        <p:spPr>
          <a:xfrm rot="11214721">
            <a:off x="11008362" y="-3355225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B57A48-3994-80FB-F6AE-CFDB722FAD11}"/>
              </a:ext>
            </a:extLst>
          </p:cNvPr>
          <p:cNvSpPr txBox="1"/>
          <p:nvPr/>
        </p:nvSpPr>
        <p:spPr>
          <a:xfrm>
            <a:off x="1017219" y="2859200"/>
            <a:ext cx="360116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Bahnschrift SemiBold SemiConden" panose="020B0502040204020203" pitchFamily="34" charset="0"/>
              </a:rPr>
              <a:t>Poster</a:t>
            </a:r>
          </a:p>
        </p:txBody>
      </p:sp>
    </p:spTree>
    <p:extLst>
      <p:ext uri="{BB962C8B-B14F-4D97-AF65-F5344CB8AC3E}">
        <p14:creationId xmlns:p14="http://schemas.microsoft.com/office/powerpoint/2010/main" val="71482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F017383C-BE31-C0A9-6952-A2FE083734E1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AB181-F7CB-5D1D-D2B5-CFCC6A23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1D082F-C41E-1B9F-3BF3-E3ABBE25F1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658" y="1200190"/>
            <a:ext cx="11574684" cy="451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719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F017383C-BE31-C0A9-6952-A2FE083734E1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AB181-F7CB-5D1D-D2B5-CFCC6A23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369E4-681D-9EC8-DDF7-2C29E1E246E8}"/>
              </a:ext>
            </a:extLst>
          </p:cNvPr>
          <p:cNvSpPr txBox="1"/>
          <p:nvPr/>
        </p:nvSpPr>
        <p:spPr>
          <a:xfrm rot="10800000" flipH="1" flipV="1">
            <a:off x="786449" y="121674"/>
            <a:ext cx="8561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Bahnschrift Light" panose="020B0502040204020203" pitchFamily="34" charset="0"/>
              </a:rPr>
              <a:t>Iteration 1 work so far</a:t>
            </a:r>
            <a:endParaRPr lang="en-PK" sz="4400" b="1" dirty="0">
              <a:latin typeface="Bahnschrift Light" panose="020B0502040204020203" pitchFamily="34" charset="0"/>
            </a:endParaRPr>
          </a:p>
        </p:txBody>
      </p:sp>
      <p:pic>
        <p:nvPicPr>
          <p:cNvPr id="3" name="Kubernetes _ Compute Resources _ Cluster - Dashboards - Grafana - Google Chrome 2024-10-12 11-43-53">
            <a:hlinkClick r:id="" action="ppaction://media"/>
            <a:extLst>
              <a:ext uri="{FF2B5EF4-FFF2-40B4-BE49-F238E27FC236}">
                <a16:creationId xmlns:a16="http://schemas.microsoft.com/office/drawing/2014/main" id="{DD142B46-7270-35AE-E0AE-98E001F674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58602" y="891116"/>
            <a:ext cx="10827720" cy="581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4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F017383C-BE31-C0A9-6952-A2FE083734E1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AB181-F7CB-5D1D-D2B5-CFCC6A23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369E4-681D-9EC8-DDF7-2C29E1E246E8}"/>
              </a:ext>
            </a:extLst>
          </p:cNvPr>
          <p:cNvSpPr txBox="1"/>
          <p:nvPr/>
        </p:nvSpPr>
        <p:spPr>
          <a:xfrm rot="10800000" flipH="1" flipV="1">
            <a:off x="786449" y="121674"/>
            <a:ext cx="8561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Bahnschrift Light" panose="020B0502040204020203" pitchFamily="34" charset="0"/>
              </a:rPr>
              <a:t>Iteration 1 work so far</a:t>
            </a:r>
            <a:endParaRPr lang="en-PK" sz="4400" b="1" dirty="0">
              <a:latin typeface="Bahnschrift Light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C6C8C9-B5C7-41E9-3010-1E4A8BB063F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584" y="1664413"/>
            <a:ext cx="6124075" cy="43573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CCC0C3-D6F1-EAFE-8C59-BC9D695FAFA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14" y="1664413"/>
            <a:ext cx="5630830" cy="435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73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F017383C-BE31-C0A9-6952-A2FE083734E1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AB181-F7CB-5D1D-D2B5-CFCC6A23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369E4-681D-9EC8-DDF7-2C29E1E246E8}"/>
              </a:ext>
            </a:extLst>
          </p:cNvPr>
          <p:cNvSpPr txBox="1"/>
          <p:nvPr/>
        </p:nvSpPr>
        <p:spPr>
          <a:xfrm rot="10800000" flipH="1" flipV="1">
            <a:off x="786449" y="121674"/>
            <a:ext cx="8561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Bahnschrift Light" panose="020B0502040204020203" pitchFamily="34" charset="0"/>
              </a:rPr>
              <a:t>Iteration 1 work so far</a:t>
            </a:r>
            <a:endParaRPr lang="en-PK" sz="4400" b="1" dirty="0">
              <a:latin typeface="Bahnschrift Ligh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6FFEEF-DB90-B2CE-71D7-BB609E387C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34" y="1186760"/>
            <a:ext cx="11275283" cy="514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207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F017383C-BE31-C0A9-6952-A2FE083734E1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AB181-F7CB-5D1D-D2B5-CFCC6A23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17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369E4-681D-9EC8-DDF7-2C29E1E246E8}"/>
              </a:ext>
            </a:extLst>
          </p:cNvPr>
          <p:cNvSpPr txBox="1"/>
          <p:nvPr/>
        </p:nvSpPr>
        <p:spPr>
          <a:xfrm rot="10800000" flipH="1" flipV="1">
            <a:off x="786449" y="121674"/>
            <a:ext cx="8561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Bahnschrift Light" panose="020B0502040204020203" pitchFamily="34" charset="0"/>
              </a:rPr>
              <a:t>Iteration 1 work so far</a:t>
            </a:r>
            <a:endParaRPr lang="en-PK" sz="4400" b="1" dirty="0">
              <a:latin typeface="Bahnschrift Light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E13658-9B6A-1444-B0CF-37A5FD71F76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196" y="891116"/>
            <a:ext cx="6388209" cy="580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21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F017383C-BE31-C0A9-6952-A2FE083734E1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AB181-F7CB-5D1D-D2B5-CFCC6A23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18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369E4-681D-9EC8-DDF7-2C29E1E246E8}"/>
              </a:ext>
            </a:extLst>
          </p:cNvPr>
          <p:cNvSpPr txBox="1"/>
          <p:nvPr/>
        </p:nvSpPr>
        <p:spPr>
          <a:xfrm rot="10800000" flipH="1" flipV="1">
            <a:off x="786449" y="121674"/>
            <a:ext cx="8561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Bahnschrift Light" panose="020B0502040204020203" pitchFamily="34" charset="0"/>
              </a:rPr>
              <a:t>Iteration 1 work so far</a:t>
            </a:r>
            <a:endParaRPr lang="en-PK" sz="4400" b="1" dirty="0">
              <a:latin typeface="Bahnschrift Ligh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3EE83B-D160-201A-F526-C6648E36E5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05" y="1179443"/>
            <a:ext cx="11405551" cy="483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1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F017383C-BE31-C0A9-6952-A2FE083734E1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3AB181-F7CB-5D1D-D2B5-CFCC6A23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19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B3369E4-681D-9EC8-DDF7-2C29E1E246E8}"/>
              </a:ext>
            </a:extLst>
          </p:cNvPr>
          <p:cNvSpPr txBox="1"/>
          <p:nvPr/>
        </p:nvSpPr>
        <p:spPr>
          <a:xfrm rot="10800000" flipH="1" flipV="1">
            <a:off x="786449" y="121674"/>
            <a:ext cx="8561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Bahnschrift Light" panose="020B0502040204020203" pitchFamily="34" charset="0"/>
              </a:rPr>
              <a:t>Iteration 1 work so far</a:t>
            </a:r>
            <a:endParaRPr lang="en-PK" sz="4400" b="1" dirty="0">
              <a:latin typeface="Bahnschrift Light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4C5812-1A77-B389-E0DC-19CF358082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0420" y="1004518"/>
            <a:ext cx="10261406" cy="558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93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CECCDF29-237B-44A8-0E1A-EFCD183E1C52}"/>
              </a:ext>
            </a:extLst>
          </p:cNvPr>
          <p:cNvSpPr txBox="1"/>
          <p:nvPr/>
        </p:nvSpPr>
        <p:spPr>
          <a:xfrm>
            <a:off x="0" y="0"/>
            <a:ext cx="12192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31" name="TextBox 31"/>
          <p:cNvSpPr txBox="1"/>
          <p:nvPr/>
        </p:nvSpPr>
        <p:spPr>
          <a:xfrm>
            <a:off x="800101" y="528347"/>
            <a:ext cx="5425078" cy="936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333"/>
              </a:lnSpc>
            </a:pPr>
            <a:r>
              <a:rPr lang="en-US" sz="6600" b="1" spc="-133" dirty="0">
                <a:latin typeface="+mj-lt"/>
                <a:ea typeface="The Youngest"/>
                <a:cs typeface="The Youngest"/>
                <a:sym typeface="The Youngest"/>
              </a:rPr>
              <a:t>Project Overview</a:t>
            </a:r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8F3F54AD-AE27-AB1D-23DC-F14D63E31B01}"/>
              </a:ext>
            </a:extLst>
          </p:cNvPr>
          <p:cNvSpPr/>
          <p:nvPr/>
        </p:nvSpPr>
        <p:spPr>
          <a:xfrm rot="6557350">
            <a:off x="-5311456" y="1426196"/>
            <a:ext cx="8981842" cy="2627511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4B13BA96-9C22-22E8-FE5E-0AD252FE0517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3" name="Freeform 4">
            <a:extLst>
              <a:ext uri="{FF2B5EF4-FFF2-40B4-BE49-F238E27FC236}">
                <a16:creationId xmlns:a16="http://schemas.microsoft.com/office/drawing/2014/main" id="{44982DBE-E987-C9CE-FEDA-0C80458B4546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8670739A-DCD2-A7E3-2D54-D66E13EDE81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25" y="1715849"/>
            <a:ext cx="5425078" cy="4938754"/>
          </a:xfrm>
          <a:prstGeom prst="rect">
            <a:avLst/>
          </a:prstGeom>
        </p:spPr>
      </p:pic>
      <p:sp>
        <p:nvSpPr>
          <p:cNvPr id="49" name="Freeform 5">
            <a:extLst>
              <a:ext uri="{FF2B5EF4-FFF2-40B4-BE49-F238E27FC236}">
                <a16:creationId xmlns:a16="http://schemas.microsoft.com/office/drawing/2014/main" id="{AF86124D-3028-BF51-B4B9-1BA412081A28}"/>
              </a:ext>
            </a:extLst>
          </p:cNvPr>
          <p:cNvSpPr/>
          <p:nvPr/>
        </p:nvSpPr>
        <p:spPr>
          <a:xfrm>
            <a:off x="6260403" y="1286245"/>
            <a:ext cx="779695" cy="779695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98588" y="0"/>
                </a:moveTo>
                <a:lnTo>
                  <a:pt x="614212" y="0"/>
                </a:lnTo>
                <a:cubicBezTo>
                  <a:pt x="666880" y="0"/>
                  <a:pt x="717392" y="20923"/>
                  <a:pt x="754635" y="58165"/>
                </a:cubicBezTo>
                <a:cubicBezTo>
                  <a:pt x="791877" y="95408"/>
                  <a:pt x="812800" y="145920"/>
                  <a:pt x="812800" y="198588"/>
                </a:cubicBezTo>
                <a:lnTo>
                  <a:pt x="812800" y="614212"/>
                </a:lnTo>
                <a:cubicBezTo>
                  <a:pt x="812800" y="666880"/>
                  <a:pt x="791877" y="717392"/>
                  <a:pt x="754635" y="754635"/>
                </a:cubicBezTo>
                <a:cubicBezTo>
                  <a:pt x="717392" y="791877"/>
                  <a:pt x="666880" y="812800"/>
                  <a:pt x="614212" y="812800"/>
                </a:cubicBezTo>
                <a:lnTo>
                  <a:pt x="198588" y="812800"/>
                </a:lnTo>
                <a:cubicBezTo>
                  <a:pt x="145920" y="812800"/>
                  <a:pt x="95408" y="791877"/>
                  <a:pt x="58165" y="754635"/>
                </a:cubicBezTo>
                <a:cubicBezTo>
                  <a:pt x="20923" y="717392"/>
                  <a:pt x="0" y="666880"/>
                  <a:pt x="0" y="614212"/>
                </a:cubicBezTo>
                <a:lnTo>
                  <a:pt x="0" y="198588"/>
                </a:lnTo>
                <a:cubicBezTo>
                  <a:pt x="0" y="145920"/>
                  <a:pt x="20923" y="95408"/>
                  <a:pt x="58165" y="58165"/>
                </a:cubicBezTo>
                <a:cubicBezTo>
                  <a:pt x="95408" y="20923"/>
                  <a:pt x="145920" y="0"/>
                  <a:pt x="198588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7B8BBE95-CDF4-04E8-0561-4B0FCF5D24A8}"/>
              </a:ext>
            </a:extLst>
          </p:cNvPr>
          <p:cNvSpPr/>
          <p:nvPr/>
        </p:nvSpPr>
        <p:spPr>
          <a:xfrm>
            <a:off x="6247139" y="2240860"/>
            <a:ext cx="779695" cy="779695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98588" y="0"/>
                </a:moveTo>
                <a:lnTo>
                  <a:pt x="614212" y="0"/>
                </a:lnTo>
                <a:cubicBezTo>
                  <a:pt x="666880" y="0"/>
                  <a:pt x="717392" y="20923"/>
                  <a:pt x="754635" y="58165"/>
                </a:cubicBezTo>
                <a:cubicBezTo>
                  <a:pt x="791877" y="95408"/>
                  <a:pt x="812800" y="145920"/>
                  <a:pt x="812800" y="198588"/>
                </a:cubicBezTo>
                <a:lnTo>
                  <a:pt x="812800" y="614212"/>
                </a:lnTo>
                <a:cubicBezTo>
                  <a:pt x="812800" y="666880"/>
                  <a:pt x="791877" y="717392"/>
                  <a:pt x="754635" y="754635"/>
                </a:cubicBezTo>
                <a:cubicBezTo>
                  <a:pt x="717392" y="791877"/>
                  <a:pt x="666880" y="812800"/>
                  <a:pt x="614212" y="812800"/>
                </a:cubicBezTo>
                <a:lnTo>
                  <a:pt x="198588" y="812800"/>
                </a:lnTo>
                <a:cubicBezTo>
                  <a:pt x="145920" y="812800"/>
                  <a:pt x="95408" y="791877"/>
                  <a:pt x="58165" y="754635"/>
                </a:cubicBezTo>
                <a:cubicBezTo>
                  <a:pt x="20923" y="717392"/>
                  <a:pt x="0" y="666880"/>
                  <a:pt x="0" y="614212"/>
                </a:cubicBezTo>
                <a:lnTo>
                  <a:pt x="0" y="198588"/>
                </a:lnTo>
                <a:cubicBezTo>
                  <a:pt x="0" y="145920"/>
                  <a:pt x="20923" y="95408"/>
                  <a:pt x="58165" y="58165"/>
                </a:cubicBezTo>
                <a:cubicBezTo>
                  <a:pt x="95408" y="20923"/>
                  <a:pt x="145920" y="0"/>
                  <a:pt x="198588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</p:sp>
      <p:sp>
        <p:nvSpPr>
          <p:cNvPr id="51" name="Freeform 5">
            <a:extLst>
              <a:ext uri="{FF2B5EF4-FFF2-40B4-BE49-F238E27FC236}">
                <a16:creationId xmlns:a16="http://schemas.microsoft.com/office/drawing/2014/main" id="{BB742541-CF9B-72DD-E813-3891039C3ABC}"/>
              </a:ext>
            </a:extLst>
          </p:cNvPr>
          <p:cNvSpPr/>
          <p:nvPr/>
        </p:nvSpPr>
        <p:spPr>
          <a:xfrm>
            <a:off x="6247139" y="5259486"/>
            <a:ext cx="779695" cy="779695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98588" y="0"/>
                </a:moveTo>
                <a:lnTo>
                  <a:pt x="614212" y="0"/>
                </a:lnTo>
                <a:cubicBezTo>
                  <a:pt x="666880" y="0"/>
                  <a:pt x="717392" y="20923"/>
                  <a:pt x="754635" y="58165"/>
                </a:cubicBezTo>
                <a:cubicBezTo>
                  <a:pt x="791877" y="95408"/>
                  <a:pt x="812800" y="145920"/>
                  <a:pt x="812800" y="198588"/>
                </a:cubicBezTo>
                <a:lnTo>
                  <a:pt x="812800" y="614212"/>
                </a:lnTo>
                <a:cubicBezTo>
                  <a:pt x="812800" y="666880"/>
                  <a:pt x="791877" y="717392"/>
                  <a:pt x="754635" y="754635"/>
                </a:cubicBezTo>
                <a:cubicBezTo>
                  <a:pt x="717392" y="791877"/>
                  <a:pt x="666880" y="812800"/>
                  <a:pt x="614212" y="812800"/>
                </a:cubicBezTo>
                <a:lnTo>
                  <a:pt x="198588" y="812800"/>
                </a:lnTo>
                <a:cubicBezTo>
                  <a:pt x="145920" y="812800"/>
                  <a:pt x="95408" y="791877"/>
                  <a:pt x="58165" y="754635"/>
                </a:cubicBezTo>
                <a:cubicBezTo>
                  <a:pt x="20923" y="717392"/>
                  <a:pt x="0" y="666880"/>
                  <a:pt x="0" y="614212"/>
                </a:cubicBezTo>
                <a:lnTo>
                  <a:pt x="0" y="198588"/>
                </a:lnTo>
                <a:cubicBezTo>
                  <a:pt x="0" y="145920"/>
                  <a:pt x="20923" y="95408"/>
                  <a:pt x="58165" y="58165"/>
                </a:cubicBezTo>
                <a:cubicBezTo>
                  <a:pt x="95408" y="20923"/>
                  <a:pt x="145920" y="0"/>
                  <a:pt x="198588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</p:sp>
      <p:sp>
        <p:nvSpPr>
          <p:cNvPr id="52" name="Freeform 5">
            <a:extLst>
              <a:ext uri="{FF2B5EF4-FFF2-40B4-BE49-F238E27FC236}">
                <a16:creationId xmlns:a16="http://schemas.microsoft.com/office/drawing/2014/main" id="{73876B5E-0781-64D4-0F98-A63B7241F558}"/>
              </a:ext>
            </a:extLst>
          </p:cNvPr>
          <p:cNvSpPr/>
          <p:nvPr/>
        </p:nvSpPr>
        <p:spPr>
          <a:xfrm>
            <a:off x="6247139" y="4237999"/>
            <a:ext cx="779695" cy="779695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98588" y="0"/>
                </a:moveTo>
                <a:lnTo>
                  <a:pt x="614212" y="0"/>
                </a:lnTo>
                <a:cubicBezTo>
                  <a:pt x="666880" y="0"/>
                  <a:pt x="717392" y="20923"/>
                  <a:pt x="754635" y="58165"/>
                </a:cubicBezTo>
                <a:cubicBezTo>
                  <a:pt x="791877" y="95408"/>
                  <a:pt x="812800" y="145920"/>
                  <a:pt x="812800" y="198588"/>
                </a:cubicBezTo>
                <a:lnTo>
                  <a:pt x="812800" y="614212"/>
                </a:lnTo>
                <a:cubicBezTo>
                  <a:pt x="812800" y="666880"/>
                  <a:pt x="791877" y="717392"/>
                  <a:pt x="754635" y="754635"/>
                </a:cubicBezTo>
                <a:cubicBezTo>
                  <a:pt x="717392" y="791877"/>
                  <a:pt x="666880" y="812800"/>
                  <a:pt x="614212" y="812800"/>
                </a:cubicBezTo>
                <a:lnTo>
                  <a:pt x="198588" y="812800"/>
                </a:lnTo>
                <a:cubicBezTo>
                  <a:pt x="145920" y="812800"/>
                  <a:pt x="95408" y="791877"/>
                  <a:pt x="58165" y="754635"/>
                </a:cubicBezTo>
                <a:cubicBezTo>
                  <a:pt x="20923" y="717392"/>
                  <a:pt x="0" y="666880"/>
                  <a:pt x="0" y="614212"/>
                </a:cubicBezTo>
                <a:lnTo>
                  <a:pt x="0" y="198588"/>
                </a:lnTo>
                <a:cubicBezTo>
                  <a:pt x="0" y="145920"/>
                  <a:pt x="20923" y="95408"/>
                  <a:pt x="58165" y="58165"/>
                </a:cubicBezTo>
                <a:cubicBezTo>
                  <a:pt x="95408" y="20923"/>
                  <a:pt x="145920" y="0"/>
                  <a:pt x="198588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</p:sp>
      <p:sp>
        <p:nvSpPr>
          <p:cNvPr id="53" name="Freeform 5">
            <a:extLst>
              <a:ext uri="{FF2B5EF4-FFF2-40B4-BE49-F238E27FC236}">
                <a16:creationId xmlns:a16="http://schemas.microsoft.com/office/drawing/2014/main" id="{500D9FA8-E75F-842E-A809-480E56BB7C6D}"/>
              </a:ext>
            </a:extLst>
          </p:cNvPr>
          <p:cNvSpPr/>
          <p:nvPr/>
        </p:nvSpPr>
        <p:spPr>
          <a:xfrm>
            <a:off x="6260403" y="3232873"/>
            <a:ext cx="779695" cy="779695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98588" y="0"/>
                </a:moveTo>
                <a:lnTo>
                  <a:pt x="614212" y="0"/>
                </a:lnTo>
                <a:cubicBezTo>
                  <a:pt x="666880" y="0"/>
                  <a:pt x="717392" y="20923"/>
                  <a:pt x="754635" y="58165"/>
                </a:cubicBezTo>
                <a:cubicBezTo>
                  <a:pt x="791877" y="95408"/>
                  <a:pt x="812800" y="145920"/>
                  <a:pt x="812800" y="198588"/>
                </a:cubicBezTo>
                <a:lnTo>
                  <a:pt x="812800" y="614212"/>
                </a:lnTo>
                <a:cubicBezTo>
                  <a:pt x="812800" y="666880"/>
                  <a:pt x="791877" y="717392"/>
                  <a:pt x="754635" y="754635"/>
                </a:cubicBezTo>
                <a:cubicBezTo>
                  <a:pt x="717392" y="791877"/>
                  <a:pt x="666880" y="812800"/>
                  <a:pt x="614212" y="812800"/>
                </a:cubicBezTo>
                <a:lnTo>
                  <a:pt x="198588" y="812800"/>
                </a:lnTo>
                <a:cubicBezTo>
                  <a:pt x="145920" y="812800"/>
                  <a:pt x="95408" y="791877"/>
                  <a:pt x="58165" y="754635"/>
                </a:cubicBezTo>
                <a:cubicBezTo>
                  <a:pt x="20923" y="717392"/>
                  <a:pt x="0" y="666880"/>
                  <a:pt x="0" y="614212"/>
                </a:cubicBezTo>
                <a:lnTo>
                  <a:pt x="0" y="198588"/>
                </a:lnTo>
                <a:cubicBezTo>
                  <a:pt x="0" y="145920"/>
                  <a:pt x="20923" y="95408"/>
                  <a:pt x="58165" y="58165"/>
                </a:cubicBezTo>
                <a:cubicBezTo>
                  <a:pt x="95408" y="20923"/>
                  <a:pt x="145920" y="0"/>
                  <a:pt x="198588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</p:spPr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9A8B951-A9FE-C8CA-0BB5-63A65960B178}"/>
              </a:ext>
            </a:extLst>
          </p:cNvPr>
          <p:cNvSpPr txBox="1"/>
          <p:nvPr/>
        </p:nvSpPr>
        <p:spPr>
          <a:xfrm>
            <a:off x="6375174" y="1412935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3D64B65-D42B-73C8-5E2B-397A88C8D7E0}"/>
              </a:ext>
            </a:extLst>
          </p:cNvPr>
          <p:cNvSpPr txBox="1"/>
          <p:nvPr/>
        </p:nvSpPr>
        <p:spPr>
          <a:xfrm>
            <a:off x="6361910" y="2356035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C4680B7-B089-0821-15FC-3EB99A5EF463}"/>
              </a:ext>
            </a:extLst>
          </p:cNvPr>
          <p:cNvSpPr txBox="1"/>
          <p:nvPr/>
        </p:nvSpPr>
        <p:spPr>
          <a:xfrm>
            <a:off x="6375174" y="3337108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02CED9B-7B9F-4EBF-5C89-FB6E566D2BA2}"/>
              </a:ext>
            </a:extLst>
          </p:cNvPr>
          <p:cNvSpPr txBox="1"/>
          <p:nvPr/>
        </p:nvSpPr>
        <p:spPr>
          <a:xfrm>
            <a:off x="6361910" y="4342074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04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31E82C5-DCA5-6241-67C9-106BEDB4498E}"/>
              </a:ext>
            </a:extLst>
          </p:cNvPr>
          <p:cNvSpPr txBox="1"/>
          <p:nvPr/>
        </p:nvSpPr>
        <p:spPr>
          <a:xfrm>
            <a:off x="6349475" y="5387723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05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DD6EECE-4DBC-5532-89F0-93479D801738}"/>
              </a:ext>
            </a:extLst>
          </p:cNvPr>
          <p:cNvSpPr txBox="1"/>
          <p:nvPr/>
        </p:nvSpPr>
        <p:spPr>
          <a:xfrm>
            <a:off x="7141605" y="934631"/>
            <a:ext cx="4863835" cy="99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800" dirty="0"/>
              <a:t>Monitoring Challenges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6FF4ED2-3675-B903-9948-4505CC3CA805}"/>
              </a:ext>
            </a:extLst>
          </p:cNvPr>
          <p:cNvSpPr txBox="1"/>
          <p:nvPr/>
        </p:nvSpPr>
        <p:spPr>
          <a:xfrm>
            <a:off x="7141605" y="1888312"/>
            <a:ext cx="4863835" cy="99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800" dirty="0"/>
              <a:t>Sophisticated Threats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C89AAB6-787F-724E-0327-B6D1FA9F1821}"/>
              </a:ext>
            </a:extLst>
          </p:cNvPr>
          <p:cNvSpPr txBox="1"/>
          <p:nvPr/>
        </p:nvSpPr>
        <p:spPr>
          <a:xfrm>
            <a:off x="7154868" y="3111204"/>
            <a:ext cx="48638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In-Time Network Anomaly Detection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3FD60BAF-6C09-8BEA-411F-7EFB11BA7140}"/>
              </a:ext>
            </a:extLst>
          </p:cNvPr>
          <p:cNvSpPr txBox="1"/>
          <p:nvPr/>
        </p:nvSpPr>
        <p:spPr>
          <a:xfrm>
            <a:off x="7141605" y="4150792"/>
            <a:ext cx="48638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Automated Response Mechanism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7FDD3AF-6359-E993-346F-153252E88516}"/>
              </a:ext>
            </a:extLst>
          </p:cNvPr>
          <p:cNvSpPr txBox="1"/>
          <p:nvPr/>
        </p:nvSpPr>
        <p:spPr>
          <a:xfrm>
            <a:off x="7141605" y="5154661"/>
            <a:ext cx="48638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YAML Misconfiguration Detection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2" name="Google Shape;54;p13">
            <a:extLst>
              <a:ext uri="{FF2B5EF4-FFF2-40B4-BE49-F238E27FC236}">
                <a16:creationId xmlns:a16="http://schemas.microsoft.com/office/drawing/2014/main" id="{4DD703B4-34A5-43A8-708F-957BAD351F06}"/>
              </a:ext>
            </a:extLst>
          </p:cNvPr>
          <p:cNvSpPr txBox="1">
            <a:spLocks/>
          </p:cNvSpPr>
          <p:nvPr/>
        </p:nvSpPr>
        <p:spPr>
          <a:xfrm>
            <a:off x="458022" y="2509733"/>
            <a:ext cx="8520600" cy="1080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dirty="0">
                <a:latin typeface="Edwardian Script ITC" panose="030303020407070D0804" pitchFamily="66" charset="0"/>
              </a:rPr>
              <a:t>Thank You</a:t>
            </a:r>
          </a:p>
        </p:txBody>
      </p:sp>
      <p:grpSp>
        <p:nvGrpSpPr>
          <p:cNvPr id="25" name="Group 3">
            <a:extLst>
              <a:ext uri="{FF2B5EF4-FFF2-40B4-BE49-F238E27FC236}">
                <a16:creationId xmlns:a16="http://schemas.microsoft.com/office/drawing/2014/main" id="{032C6678-CD98-CFA0-D58D-6AD90CC8E263}"/>
              </a:ext>
            </a:extLst>
          </p:cNvPr>
          <p:cNvGrpSpPr/>
          <p:nvPr/>
        </p:nvGrpSpPr>
        <p:grpSpPr>
          <a:xfrm>
            <a:off x="9590566" y="212651"/>
            <a:ext cx="2392327" cy="6528391"/>
            <a:chOff x="0" y="0"/>
            <a:chExt cx="1131601" cy="2520559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6" name="Freeform 4">
              <a:extLst>
                <a:ext uri="{FF2B5EF4-FFF2-40B4-BE49-F238E27FC236}">
                  <a16:creationId xmlns:a16="http://schemas.microsoft.com/office/drawing/2014/main" id="{C5A7B4DD-12CB-8415-8DAF-350FC49D019E}"/>
                </a:ext>
              </a:extLst>
            </p:cNvPr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7" name="TextBox 5">
              <a:extLst>
                <a:ext uri="{FF2B5EF4-FFF2-40B4-BE49-F238E27FC236}">
                  <a16:creationId xmlns:a16="http://schemas.microsoft.com/office/drawing/2014/main" id="{9C04DFF7-3B5E-21DE-7623-5F1A45B6BED1}"/>
                </a:ext>
              </a:extLst>
            </p:cNvPr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 dirty="0"/>
            </a:p>
          </p:txBody>
        </p:sp>
      </p:grp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05F87121-37C9-641A-64D3-1E10BB3C474C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1414E4-519D-E5A1-FE7D-3968CFAD6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20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1E3578-DA64-ABDE-94F9-B71EAEF85134}"/>
              </a:ext>
            </a:extLst>
          </p:cNvPr>
          <p:cNvSpPr txBox="1"/>
          <p:nvPr/>
        </p:nvSpPr>
        <p:spPr>
          <a:xfrm>
            <a:off x="2958257" y="4685754"/>
            <a:ext cx="39741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Algerian" panose="04020705040A02060702" pitchFamily="82" charset="0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2076202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35"/>
          <p:cNvSpPr/>
          <p:nvPr/>
        </p:nvSpPr>
        <p:spPr>
          <a:xfrm>
            <a:off x="4618384" y="5058643"/>
            <a:ext cx="979391" cy="845949"/>
          </a:xfrm>
          <a:custGeom>
            <a:avLst/>
            <a:gdLst/>
            <a:ahLst/>
            <a:cxnLst/>
            <a:rect l="l" t="t" r="r" b="b"/>
            <a:pathLst>
              <a:path w="1469087" h="1268924">
                <a:moveTo>
                  <a:pt x="0" y="0"/>
                </a:moveTo>
                <a:lnTo>
                  <a:pt x="1469087" y="0"/>
                </a:lnTo>
                <a:lnTo>
                  <a:pt x="1469087" y="1268924"/>
                </a:lnTo>
                <a:lnTo>
                  <a:pt x="0" y="12689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3" name="Freeform 2">
            <a:extLst>
              <a:ext uri="{FF2B5EF4-FFF2-40B4-BE49-F238E27FC236}">
                <a16:creationId xmlns:a16="http://schemas.microsoft.com/office/drawing/2014/main" id="{BC8A3DFC-354F-EF42-C832-B7E97CD96680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92CC22-A5FF-BB83-67D6-7A5FABD52139}"/>
              </a:ext>
            </a:extLst>
          </p:cNvPr>
          <p:cNvSpPr/>
          <p:nvPr/>
        </p:nvSpPr>
        <p:spPr>
          <a:xfrm rot="20604855">
            <a:off x="10755464" y="5624168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4DECD-5DD6-1A54-F383-81B49CF0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21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3BC71-D520-1ADF-82DC-2BE0C9351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30169" y="2171816"/>
            <a:ext cx="7360920" cy="2631585"/>
          </a:xfrm>
          <a:prstGeom prst="rect">
            <a:avLst/>
          </a:prstGeom>
        </p:spPr>
      </p:pic>
      <p:sp>
        <p:nvSpPr>
          <p:cNvPr id="54" name="Freeform 4">
            <a:extLst>
              <a:ext uri="{FF2B5EF4-FFF2-40B4-BE49-F238E27FC236}">
                <a16:creationId xmlns:a16="http://schemas.microsoft.com/office/drawing/2014/main" id="{ACAED36E-CDC0-CCA9-41FC-4942D54441DF}"/>
              </a:ext>
            </a:extLst>
          </p:cNvPr>
          <p:cNvSpPr/>
          <p:nvPr/>
        </p:nvSpPr>
        <p:spPr>
          <a:xfrm rot="11214721">
            <a:off x="11008362" y="-3355225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B57A48-3994-80FB-F6AE-CFDB722FAD11}"/>
              </a:ext>
            </a:extLst>
          </p:cNvPr>
          <p:cNvSpPr txBox="1"/>
          <p:nvPr/>
        </p:nvSpPr>
        <p:spPr>
          <a:xfrm>
            <a:off x="692840" y="2425779"/>
            <a:ext cx="360116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Bahnschrift SemiBold SemiConden" panose="020B0502040204020203" pitchFamily="34" charset="0"/>
              </a:rPr>
              <a:t>JSON</a:t>
            </a:r>
          </a:p>
          <a:p>
            <a:r>
              <a:rPr lang="en-US" sz="6600" dirty="0">
                <a:latin typeface="Bahnschrift SemiBold SemiConden" panose="020B0502040204020203" pitchFamily="34" charset="0"/>
              </a:rPr>
              <a:t>Schema</a:t>
            </a:r>
          </a:p>
        </p:txBody>
      </p:sp>
    </p:spTree>
    <p:extLst>
      <p:ext uri="{BB962C8B-B14F-4D97-AF65-F5344CB8AC3E}">
        <p14:creationId xmlns:p14="http://schemas.microsoft.com/office/powerpoint/2010/main" val="2076204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CECCDF29-237B-44A8-0E1A-EFCD183E1C52}"/>
              </a:ext>
            </a:extLst>
          </p:cNvPr>
          <p:cNvSpPr txBox="1"/>
          <p:nvPr/>
        </p:nvSpPr>
        <p:spPr>
          <a:xfrm>
            <a:off x="1539526" y="4501296"/>
            <a:ext cx="12192000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8F3F54AD-AE27-AB1D-23DC-F14D63E31B01}"/>
              </a:ext>
            </a:extLst>
          </p:cNvPr>
          <p:cNvSpPr/>
          <p:nvPr/>
        </p:nvSpPr>
        <p:spPr>
          <a:xfrm rot="6557350">
            <a:off x="-5311456" y="1426196"/>
            <a:ext cx="8981842" cy="2627511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sz="1200" dirty="0"/>
          </a:p>
        </p:txBody>
      </p:sp>
      <p:sp>
        <p:nvSpPr>
          <p:cNvPr id="3" name="Freeform 4">
            <a:extLst>
              <a:ext uri="{FF2B5EF4-FFF2-40B4-BE49-F238E27FC236}">
                <a16:creationId xmlns:a16="http://schemas.microsoft.com/office/drawing/2014/main" id="{4B13BA96-9C22-22E8-FE5E-0AD252FE0517}"/>
              </a:ext>
            </a:extLst>
          </p:cNvPr>
          <p:cNvSpPr/>
          <p:nvPr/>
        </p:nvSpPr>
        <p:spPr>
          <a:xfrm rot="11214721">
            <a:off x="10518630" y="-3574555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43" name="Freeform 4">
            <a:extLst>
              <a:ext uri="{FF2B5EF4-FFF2-40B4-BE49-F238E27FC236}">
                <a16:creationId xmlns:a16="http://schemas.microsoft.com/office/drawing/2014/main" id="{44982DBE-E987-C9CE-FEDA-0C80458B4546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8910A1-41A8-F05F-594D-4BAAA2D53F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099" y="1617628"/>
            <a:ext cx="6713788" cy="3958224"/>
          </a:xfrm>
          <a:prstGeom prst="rect">
            <a:avLst/>
          </a:prstGeom>
        </p:spPr>
      </p:pic>
      <p:sp>
        <p:nvSpPr>
          <p:cNvPr id="9" name="TextBox 31">
            <a:extLst>
              <a:ext uri="{FF2B5EF4-FFF2-40B4-BE49-F238E27FC236}">
                <a16:creationId xmlns:a16="http://schemas.microsoft.com/office/drawing/2014/main" id="{4A49E8EC-94AE-B441-A118-6F28F1BFBF4F}"/>
              </a:ext>
            </a:extLst>
          </p:cNvPr>
          <p:cNvSpPr txBox="1"/>
          <p:nvPr/>
        </p:nvSpPr>
        <p:spPr>
          <a:xfrm>
            <a:off x="744522" y="444391"/>
            <a:ext cx="8851154" cy="936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333"/>
              </a:lnSpc>
            </a:pPr>
            <a:r>
              <a:rPr lang="en-US" sz="6600" b="1" spc="-133" dirty="0">
                <a:latin typeface="+mj-lt"/>
                <a:ea typeface="The Youngest"/>
                <a:cs typeface="The Youngest"/>
                <a:sym typeface="The Youngest"/>
              </a:rPr>
              <a:t>Proposal Defense Feedback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806EA382-44FD-3C6E-8F08-2EE33E00FEDF}"/>
              </a:ext>
            </a:extLst>
          </p:cNvPr>
          <p:cNvSpPr/>
          <p:nvPr/>
        </p:nvSpPr>
        <p:spPr>
          <a:xfrm>
            <a:off x="747070" y="2053880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1A194F-3CA1-CF67-BD63-85A24DA1E9B1}"/>
              </a:ext>
            </a:extLst>
          </p:cNvPr>
          <p:cNvSpPr txBox="1"/>
          <p:nvPr/>
        </p:nvSpPr>
        <p:spPr>
          <a:xfrm>
            <a:off x="1335542" y="1876413"/>
            <a:ext cx="37072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Self made dataset will be biased so we are not making it.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89038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3">
            <a:extLst>
              <a:ext uri="{FF2B5EF4-FFF2-40B4-BE49-F238E27FC236}">
                <a16:creationId xmlns:a16="http://schemas.microsoft.com/office/drawing/2014/main" id="{467FF03C-6365-5657-9BBE-BC5A673B2DBA}"/>
              </a:ext>
            </a:extLst>
          </p:cNvPr>
          <p:cNvGrpSpPr/>
          <p:nvPr/>
        </p:nvGrpSpPr>
        <p:grpSpPr>
          <a:xfrm>
            <a:off x="67557" y="212650"/>
            <a:ext cx="2392327" cy="6528391"/>
            <a:chOff x="0" y="0"/>
            <a:chExt cx="1131601" cy="2520559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295D8087-DC28-6283-A5BA-E2C8B6EEC1F1}"/>
                </a:ext>
              </a:extLst>
            </p:cNvPr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TextBox 5">
              <a:extLst>
                <a:ext uri="{FF2B5EF4-FFF2-40B4-BE49-F238E27FC236}">
                  <a16:creationId xmlns:a16="http://schemas.microsoft.com/office/drawing/2014/main" id="{28F940BE-4EAD-3568-EF30-BBD5CAEAE430}"/>
                </a:ext>
              </a:extLst>
            </p:cNvPr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  <a:grpFill/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 dirty="0"/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32" name="Freeform 2">
            <a:extLst>
              <a:ext uri="{FF2B5EF4-FFF2-40B4-BE49-F238E27FC236}">
                <a16:creationId xmlns:a16="http://schemas.microsoft.com/office/drawing/2014/main" id="{401F75CD-3464-A19E-73EE-A9A9AA804A43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16590E-82BE-54FB-884D-8B4B676EF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02663" y="6469388"/>
            <a:ext cx="2743200" cy="365125"/>
          </a:xfrm>
        </p:spPr>
        <p:txBody>
          <a:bodyPr/>
          <a:lstStyle/>
          <a:p>
            <a:fld id="{82AC906C-49B2-449D-B07D-290557A52753}" type="slidenum">
              <a:rPr lang="en-US" smtClean="0"/>
              <a:t>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3C06A-362E-34F3-9BA4-D920CD360A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00" r="21200"/>
          <a:stretch/>
        </p:blipFill>
        <p:spPr>
          <a:xfrm>
            <a:off x="-131357" y="1356154"/>
            <a:ext cx="5088289" cy="49554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E4368D6-CA5B-7A3E-FE5E-D1F1D25685C6}"/>
              </a:ext>
            </a:extLst>
          </p:cNvPr>
          <p:cNvSpPr txBox="1"/>
          <p:nvPr/>
        </p:nvSpPr>
        <p:spPr>
          <a:xfrm>
            <a:off x="5940738" y="1916246"/>
            <a:ext cx="6075768" cy="4420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Anomaly Detection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Traffic Analysis through Deep Learning model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Automated Threat Mitigation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Honeypot for Traffic Analysis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YAML File Misconfiguration Check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Admin Panel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DB7C92E-0F61-8A75-FA21-6666FABA2E25}"/>
              </a:ext>
            </a:extLst>
          </p:cNvPr>
          <p:cNvSpPr/>
          <p:nvPr/>
        </p:nvSpPr>
        <p:spPr>
          <a:xfrm>
            <a:off x="5370106" y="243213"/>
            <a:ext cx="4832377" cy="147732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3E2B1A30-F2A7-5143-B534-FF117219D856}"/>
              </a:ext>
            </a:extLst>
          </p:cNvPr>
          <p:cNvSpPr txBox="1"/>
          <p:nvPr/>
        </p:nvSpPr>
        <p:spPr>
          <a:xfrm>
            <a:off x="5785746" y="216760"/>
            <a:ext cx="5228078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Functional Requirements</a:t>
            </a:r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64895C68-7564-0666-C799-D6B2ABAE45B5}"/>
              </a:ext>
            </a:extLst>
          </p:cNvPr>
          <p:cNvSpPr/>
          <p:nvPr/>
        </p:nvSpPr>
        <p:spPr>
          <a:xfrm>
            <a:off x="5700438" y="2252663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C5E3FC70-76EE-372C-1FD5-4813412575E7}"/>
              </a:ext>
            </a:extLst>
          </p:cNvPr>
          <p:cNvSpPr/>
          <p:nvPr/>
        </p:nvSpPr>
        <p:spPr>
          <a:xfrm>
            <a:off x="5700438" y="2988378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CD655A4C-A156-87A7-782E-0142FE16C410}"/>
              </a:ext>
            </a:extLst>
          </p:cNvPr>
          <p:cNvSpPr/>
          <p:nvPr/>
        </p:nvSpPr>
        <p:spPr>
          <a:xfrm>
            <a:off x="5697228" y="3724093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0094FDCA-720B-FFD6-BC6D-498E14C77D10}"/>
              </a:ext>
            </a:extLst>
          </p:cNvPr>
          <p:cNvSpPr/>
          <p:nvPr/>
        </p:nvSpPr>
        <p:spPr>
          <a:xfrm>
            <a:off x="5697228" y="4459808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545671" y="-3491750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C6CC8E29-6B68-EDEC-96E9-8B9E2273776A}"/>
              </a:ext>
            </a:extLst>
          </p:cNvPr>
          <p:cNvSpPr/>
          <p:nvPr/>
        </p:nvSpPr>
        <p:spPr>
          <a:xfrm>
            <a:off x="5697228" y="5183629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Parallelogram 15">
            <a:extLst>
              <a:ext uri="{FF2B5EF4-FFF2-40B4-BE49-F238E27FC236}">
                <a16:creationId xmlns:a16="http://schemas.microsoft.com/office/drawing/2014/main" id="{A02A597B-0E2B-F4F1-07D4-059167BCEF69}"/>
              </a:ext>
            </a:extLst>
          </p:cNvPr>
          <p:cNvSpPr/>
          <p:nvPr/>
        </p:nvSpPr>
        <p:spPr>
          <a:xfrm>
            <a:off x="5697228" y="5893160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416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7AB54C35-CC4C-EF58-4AB6-057073F772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-544531" y="1664414"/>
            <a:ext cx="3616504" cy="3585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grpSp>
        <p:nvGrpSpPr>
          <p:cNvPr id="25" name="Group 3">
            <a:extLst>
              <a:ext uri="{FF2B5EF4-FFF2-40B4-BE49-F238E27FC236}">
                <a16:creationId xmlns:a16="http://schemas.microsoft.com/office/drawing/2014/main" id="{032C6678-CD98-CFA0-D58D-6AD90CC8E263}"/>
              </a:ext>
            </a:extLst>
          </p:cNvPr>
          <p:cNvGrpSpPr/>
          <p:nvPr/>
        </p:nvGrpSpPr>
        <p:grpSpPr>
          <a:xfrm>
            <a:off x="9590566" y="212651"/>
            <a:ext cx="2392327" cy="6528391"/>
            <a:chOff x="0" y="0"/>
            <a:chExt cx="1131601" cy="2520559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6" name="Freeform 4">
              <a:extLst>
                <a:ext uri="{FF2B5EF4-FFF2-40B4-BE49-F238E27FC236}">
                  <a16:creationId xmlns:a16="http://schemas.microsoft.com/office/drawing/2014/main" id="{C5A7B4DD-12CB-8415-8DAF-350FC49D019E}"/>
                </a:ext>
              </a:extLst>
            </p:cNvPr>
            <p:cNvSpPr/>
            <p:nvPr/>
          </p:nvSpPr>
          <p:spPr>
            <a:xfrm>
              <a:off x="0" y="0"/>
              <a:ext cx="1131601" cy="2520559"/>
            </a:xfrm>
            <a:custGeom>
              <a:avLst/>
              <a:gdLst/>
              <a:ahLst/>
              <a:cxnLst/>
              <a:rect l="l" t="t" r="r" b="b"/>
              <a:pathLst>
                <a:path w="1131601" h="2520559">
                  <a:moveTo>
                    <a:pt x="0" y="0"/>
                  </a:moveTo>
                  <a:lnTo>
                    <a:pt x="1131601" y="0"/>
                  </a:lnTo>
                  <a:lnTo>
                    <a:pt x="1131601" y="2520559"/>
                  </a:lnTo>
                  <a:lnTo>
                    <a:pt x="0" y="2520559"/>
                  </a:lnTo>
                  <a:close/>
                </a:path>
              </a:pathLst>
            </a:custGeom>
            <a:grpFill/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7" name="TextBox 5">
              <a:extLst>
                <a:ext uri="{FF2B5EF4-FFF2-40B4-BE49-F238E27FC236}">
                  <a16:creationId xmlns:a16="http://schemas.microsoft.com/office/drawing/2014/main" id="{9C04DFF7-3B5E-21DE-7623-5F1A45B6BED1}"/>
                </a:ext>
              </a:extLst>
            </p:cNvPr>
            <p:cNvSpPr txBox="1"/>
            <p:nvPr/>
          </p:nvSpPr>
          <p:spPr>
            <a:xfrm>
              <a:off x="0" y="-19050"/>
              <a:ext cx="1131601" cy="253960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 dirty="0"/>
            </a:p>
          </p:txBody>
        </p:sp>
      </p:grpSp>
      <p:sp>
        <p:nvSpPr>
          <p:cNvPr id="28" name="Freeform 4">
            <a:extLst>
              <a:ext uri="{FF2B5EF4-FFF2-40B4-BE49-F238E27FC236}">
                <a16:creationId xmlns:a16="http://schemas.microsoft.com/office/drawing/2014/main" id="{3F528402-9895-B94F-DF5A-88BC319C5976}"/>
              </a:ext>
            </a:extLst>
          </p:cNvPr>
          <p:cNvSpPr/>
          <p:nvPr/>
        </p:nvSpPr>
        <p:spPr>
          <a:xfrm rot="11214721">
            <a:off x="10454231" y="-3499322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9" name="Freeform 4">
            <a:extLst>
              <a:ext uri="{FF2B5EF4-FFF2-40B4-BE49-F238E27FC236}">
                <a16:creationId xmlns:a16="http://schemas.microsoft.com/office/drawing/2014/main" id="{FAB32A15-9C07-42B2-AD0F-44B8963D57CD}"/>
              </a:ext>
            </a:extLst>
          </p:cNvPr>
          <p:cNvSpPr/>
          <p:nvPr/>
        </p:nvSpPr>
        <p:spPr>
          <a:xfrm rot="20604855">
            <a:off x="9630383" y="6108970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32" name="Freeform 2">
            <a:extLst>
              <a:ext uri="{FF2B5EF4-FFF2-40B4-BE49-F238E27FC236}">
                <a16:creationId xmlns:a16="http://schemas.microsoft.com/office/drawing/2014/main" id="{401F75CD-3464-A19E-73EE-A9A9AA804A43}"/>
              </a:ext>
            </a:extLst>
          </p:cNvPr>
          <p:cNvSpPr/>
          <p:nvPr/>
        </p:nvSpPr>
        <p:spPr>
          <a:xfrm rot="6557350">
            <a:off x="-6096620" y="1776000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348962-1D0C-C775-01C4-17D86546CA8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1538" y="1174143"/>
            <a:ext cx="5115174" cy="51151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B4287A-A46D-EC50-B9F7-AFD1749AC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344032-67D9-F384-4491-426BF03B2CFE}"/>
              </a:ext>
            </a:extLst>
          </p:cNvPr>
          <p:cNvSpPr txBox="1"/>
          <p:nvPr/>
        </p:nvSpPr>
        <p:spPr>
          <a:xfrm>
            <a:off x="1590700" y="2426910"/>
            <a:ext cx="5557098" cy="3699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"/>
              </a:rPr>
              <a:t>User-Friendly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"/>
              </a:rPr>
              <a:t>In-Time Data Processing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"/>
              </a:rPr>
              <a:t>Scalability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"/>
              </a:rPr>
              <a:t>Reliability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"/>
              </a:rPr>
              <a:t>Interoperability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"/>
              </a:rPr>
              <a:t>Security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91DACC6-2A03-B128-3018-47E038541439}"/>
              </a:ext>
            </a:extLst>
          </p:cNvPr>
          <p:cNvSpPr/>
          <p:nvPr/>
        </p:nvSpPr>
        <p:spPr>
          <a:xfrm>
            <a:off x="704914" y="377987"/>
            <a:ext cx="5060442" cy="1679603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Google Shape;54;p13">
            <a:extLst>
              <a:ext uri="{FF2B5EF4-FFF2-40B4-BE49-F238E27FC236}">
                <a16:creationId xmlns:a16="http://schemas.microsoft.com/office/drawing/2014/main" id="{4DD703B4-34A5-43A8-708F-957BAD351F06}"/>
              </a:ext>
            </a:extLst>
          </p:cNvPr>
          <p:cNvSpPr txBox="1">
            <a:spLocks/>
          </p:cNvSpPr>
          <p:nvPr/>
        </p:nvSpPr>
        <p:spPr>
          <a:xfrm>
            <a:off x="923368" y="972476"/>
            <a:ext cx="4937095" cy="10803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Non-Functional </a:t>
            </a:r>
          </a:p>
          <a:p>
            <a:pPr algn="l">
              <a:spcBef>
                <a:spcPts val="0"/>
              </a:spcBef>
            </a:pPr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Requirements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BB477476-D66B-6AB0-1FCE-F1C60450A9A4}"/>
              </a:ext>
            </a:extLst>
          </p:cNvPr>
          <p:cNvSpPr/>
          <p:nvPr/>
        </p:nvSpPr>
        <p:spPr>
          <a:xfrm>
            <a:off x="1387681" y="2664635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7C44409A-0EE7-C56C-0BCB-1DE10933DA97}"/>
              </a:ext>
            </a:extLst>
          </p:cNvPr>
          <p:cNvSpPr/>
          <p:nvPr/>
        </p:nvSpPr>
        <p:spPr>
          <a:xfrm>
            <a:off x="1381538" y="3288500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arallelogram 9">
            <a:extLst>
              <a:ext uri="{FF2B5EF4-FFF2-40B4-BE49-F238E27FC236}">
                <a16:creationId xmlns:a16="http://schemas.microsoft.com/office/drawing/2014/main" id="{57704E2C-8334-7851-6C43-4136EFDD7BC4}"/>
              </a:ext>
            </a:extLst>
          </p:cNvPr>
          <p:cNvSpPr/>
          <p:nvPr/>
        </p:nvSpPr>
        <p:spPr>
          <a:xfrm>
            <a:off x="1381538" y="3912366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01FC4523-6F9E-7690-0EC5-2C0C78404DF0}"/>
              </a:ext>
            </a:extLst>
          </p:cNvPr>
          <p:cNvSpPr/>
          <p:nvPr/>
        </p:nvSpPr>
        <p:spPr>
          <a:xfrm>
            <a:off x="1386533" y="4511261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600A84A-C31A-FC18-0D24-EE37E04B2AA9}"/>
              </a:ext>
            </a:extLst>
          </p:cNvPr>
          <p:cNvSpPr/>
          <p:nvPr/>
        </p:nvSpPr>
        <p:spPr>
          <a:xfrm>
            <a:off x="6429660" y="5683857"/>
            <a:ext cx="1114140" cy="412143"/>
          </a:xfrm>
          <a:prstGeom prst="rect">
            <a:avLst/>
          </a:prstGeom>
          <a:solidFill>
            <a:srgbClr val="D1DF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DE7309-5CB2-43F6-62EC-75AB97A93296}"/>
              </a:ext>
            </a:extLst>
          </p:cNvPr>
          <p:cNvSpPr/>
          <p:nvPr/>
        </p:nvSpPr>
        <p:spPr>
          <a:xfrm>
            <a:off x="8476426" y="5713465"/>
            <a:ext cx="1114140" cy="501068"/>
          </a:xfrm>
          <a:prstGeom prst="rect">
            <a:avLst/>
          </a:prstGeom>
          <a:solidFill>
            <a:srgbClr val="D1DF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B29D87-404F-BA91-0316-1204AE99F0B3}"/>
              </a:ext>
            </a:extLst>
          </p:cNvPr>
          <p:cNvSpPr/>
          <p:nvPr/>
        </p:nvSpPr>
        <p:spPr>
          <a:xfrm>
            <a:off x="10111043" y="5688065"/>
            <a:ext cx="1270380" cy="412143"/>
          </a:xfrm>
          <a:prstGeom prst="rect">
            <a:avLst/>
          </a:prstGeom>
          <a:solidFill>
            <a:srgbClr val="D1DF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1F724CF-6EC2-B3F2-0CC4-CD48A0C3F262}"/>
              </a:ext>
            </a:extLst>
          </p:cNvPr>
          <p:cNvSpPr/>
          <p:nvPr/>
        </p:nvSpPr>
        <p:spPr>
          <a:xfrm>
            <a:off x="10332572" y="1625529"/>
            <a:ext cx="1114140" cy="516538"/>
          </a:xfrm>
          <a:prstGeom prst="rect">
            <a:avLst/>
          </a:prstGeom>
          <a:solidFill>
            <a:srgbClr val="D1DF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5B5529-B370-C812-7200-67C3EB947FFF}"/>
              </a:ext>
            </a:extLst>
          </p:cNvPr>
          <p:cNvSpPr/>
          <p:nvPr/>
        </p:nvSpPr>
        <p:spPr>
          <a:xfrm>
            <a:off x="9024921" y="1213386"/>
            <a:ext cx="1114140" cy="598481"/>
          </a:xfrm>
          <a:prstGeom prst="rect">
            <a:avLst/>
          </a:prstGeom>
          <a:solidFill>
            <a:srgbClr val="D1DF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A923BE2D-8296-3618-0CF3-D796742DCC28}"/>
              </a:ext>
            </a:extLst>
          </p:cNvPr>
          <p:cNvSpPr/>
          <p:nvPr/>
        </p:nvSpPr>
        <p:spPr>
          <a:xfrm>
            <a:off x="1381538" y="5135126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Parallelogram 17">
            <a:extLst>
              <a:ext uri="{FF2B5EF4-FFF2-40B4-BE49-F238E27FC236}">
                <a16:creationId xmlns:a16="http://schemas.microsoft.com/office/drawing/2014/main" id="{28ADA278-5D70-B130-E628-875F14595E52}"/>
              </a:ext>
            </a:extLst>
          </p:cNvPr>
          <p:cNvSpPr/>
          <p:nvPr/>
        </p:nvSpPr>
        <p:spPr>
          <a:xfrm>
            <a:off x="1350897" y="5744229"/>
            <a:ext cx="477390" cy="291398"/>
          </a:xfrm>
          <a:prstGeom prst="parallelogram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755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35"/>
          <p:cNvSpPr/>
          <p:nvPr/>
        </p:nvSpPr>
        <p:spPr>
          <a:xfrm>
            <a:off x="4618384" y="5058643"/>
            <a:ext cx="979391" cy="845949"/>
          </a:xfrm>
          <a:custGeom>
            <a:avLst/>
            <a:gdLst/>
            <a:ahLst/>
            <a:cxnLst/>
            <a:rect l="l" t="t" r="r" b="b"/>
            <a:pathLst>
              <a:path w="1469087" h="1268924">
                <a:moveTo>
                  <a:pt x="0" y="0"/>
                </a:moveTo>
                <a:lnTo>
                  <a:pt x="1469087" y="0"/>
                </a:lnTo>
                <a:lnTo>
                  <a:pt x="1469087" y="1268924"/>
                </a:lnTo>
                <a:lnTo>
                  <a:pt x="0" y="12689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3" name="Freeform 2">
            <a:extLst>
              <a:ext uri="{FF2B5EF4-FFF2-40B4-BE49-F238E27FC236}">
                <a16:creationId xmlns:a16="http://schemas.microsoft.com/office/drawing/2014/main" id="{BC8A3DFC-354F-EF42-C832-B7E97CD96680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92CC22-A5FF-BB83-67D6-7A5FABD52139}"/>
              </a:ext>
            </a:extLst>
          </p:cNvPr>
          <p:cNvSpPr/>
          <p:nvPr/>
        </p:nvSpPr>
        <p:spPr>
          <a:xfrm rot="20604855">
            <a:off x="10755464" y="5624168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4DECD-5DD6-1A54-F383-81B49CF0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3BC71-D520-1ADF-82DC-2BE0C9351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58696" y="0"/>
            <a:ext cx="6429260" cy="6858000"/>
          </a:xfrm>
          <a:prstGeom prst="rect">
            <a:avLst/>
          </a:prstGeom>
        </p:spPr>
      </p:pic>
      <p:sp>
        <p:nvSpPr>
          <p:cNvPr id="54" name="Freeform 4">
            <a:extLst>
              <a:ext uri="{FF2B5EF4-FFF2-40B4-BE49-F238E27FC236}">
                <a16:creationId xmlns:a16="http://schemas.microsoft.com/office/drawing/2014/main" id="{ACAED36E-CDC0-CCA9-41FC-4942D54441DF}"/>
              </a:ext>
            </a:extLst>
          </p:cNvPr>
          <p:cNvSpPr/>
          <p:nvPr/>
        </p:nvSpPr>
        <p:spPr>
          <a:xfrm rot="11214721">
            <a:off x="11008362" y="-3355225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B57A48-3994-80FB-F6AE-CFDB722FAD11}"/>
              </a:ext>
            </a:extLst>
          </p:cNvPr>
          <p:cNvSpPr txBox="1"/>
          <p:nvPr/>
        </p:nvSpPr>
        <p:spPr>
          <a:xfrm>
            <a:off x="367823" y="2459504"/>
            <a:ext cx="310694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Bahnschrift SemiBold SemiConden" panose="020B0502040204020203" pitchFamily="34" charset="0"/>
              </a:rPr>
              <a:t>Use Case </a:t>
            </a:r>
          </a:p>
          <a:p>
            <a:r>
              <a:rPr lang="en-US" sz="6000" dirty="0">
                <a:latin typeface="Bahnschrift SemiBold SemiConden" panose="020B0502040204020203" pitchFamily="34" charset="0"/>
              </a:rPr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1431348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35"/>
          <p:cNvSpPr/>
          <p:nvPr/>
        </p:nvSpPr>
        <p:spPr>
          <a:xfrm>
            <a:off x="4618384" y="5058643"/>
            <a:ext cx="979391" cy="845949"/>
          </a:xfrm>
          <a:custGeom>
            <a:avLst/>
            <a:gdLst/>
            <a:ahLst/>
            <a:cxnLst/>
            <a:rect l="l" t="t" r="r" b="b"/>
            <a:pathLst>
              <a:path w="1469087" h="1268924">
                <a:moveTo>
                  <a:pt x="0" y="0"/>
                </a:moveTo>
                <a:lnTo>
                  <a:pt x="1469087" y="0"/>
                </a:lnTo>
                <a:lnTo>
                  <a:pt x="1469087" y="1268924"/>
                </a:lnTo>
                <a:lnTo>
                  <a:pt x="0" y="12689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3" name="Freeform 2">
            <a:extLst>
              <a:ext uri="{FF2B5EF4-FFF2-40B4-BE49-F238E27FC236}">
                <a16:creationId xmlns:a16="http://schemas.microsoft.com/office/drawing/2014/main" id="{BC8A3DFC-354F-EF42-C832-B7E97CD96680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92CC22-A5FF-BB83-67D6-7A5FABD52139}"/>
              </a:ext>
            </a:extLst>
          </p:cNvPr>
          <p:cNvSpPr/>
          <p:nvPr/>
        </p:nvSpPr>
        <p:spPr>
          <a:xfrm rot="20604855">
            <a:off x="10755464" y="5624168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4DECD-5DD6-1A54-F383-81B49CF0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7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3BC71-D520-1ADF-82DC-2BE0C9351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69136" y="624840"/>
            <a:ext cx="7032264" cy="5731510"/>
          </a:xfrm>
          <a:prstGeom prst="rect">
            <a:avLst/>
          </a:prstGeom>
        </p:spPr>
      </p:pic>
      <p:sp>
        <p:nvSpPr>
          <p:cNvPr id="54" name="Freeform 4">
            <a:extLst>
              <a:ext uri="{FF2B5EF4-FFF2-40B4-BE49-F238E27FC236}">
                <a16:creationId xmlns:a16="http://schemas.microsoft.com/office/drawing/2014/main" id="{ACAED36E-CDC0-CCA9-41FC-4942D54441DF}"/>
              </a:ext>
            </a:extLst>
          </p:cNvPr>
          <p:cNvSpPr/>
          <p:nvPr/>
        </p:nvSpPr>
        <p:spPr>
          <a:xfrm rot="11214721">
            <a:off x="11008362" y="-3355225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B57A48-3994-80FB-F6AE-CFDB722FAD11}"/>
              </a:ext>
            </a:extLst>
          </p:cNvPr>
          <p:cNvSpPr txBox="1"/>
          <p:nvPr/>
        </p:nvSpPr>
        <p:spPr>
          <a:xfrm>
            <a:off x="452675" y="2367171"/>
            <a:ext cx="30764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Bahnschrift SemiBold SemiConden" panose="020B0502040204020203" pitchFamily="34" charset="0"/>
              </a:rPr>
              <a:t>Domain </a:t>
            </a:r>
          </a:p>
          <a:p>
            <a:r>
              <a:rPr lang="en-US" sz="6600" dirty="0">
                <a:latin typeface="Bahnschrift SemiBold SemiConden" panose="020B0502040204020203" pitchFamily="34" charset="0"/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35508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35"/>
          <p:cNvSpPr/>
          <p:nvPr/>
        </p:nvSpPr>
        <p:spPr>
          <a:xfrm>
            <a:off x="4618384" y="5058643"/>
            <a:ext cx="979391" cy="845949"/>
          </a:xfrm>
          <a:custGeom>
            <a:avLst/>
            <a:gdLst/>
            <a:ahLst/>
            <a:cxnLst/>
            <a:rect l="l" t="t" r="r" b="b"/>
            <a:pathLst>
              <a:path w="1469087" h="1268924">
                <a:moveTo>
                  <a:pt x="0" y="0"/>
                </a:moveTo>
                <a:lnTo>
                  <a:pt x="1469087" y="0"/>
                </a:lnTo>
                <a:lnTo>
                  <a:pt x="1469087" y="1268924"/>
                </a:lnTo>
                <a:lnTo>
                  <a:pt x="0" y="12689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3" name="Freeform 2">
            <a:extLst>
              <a:ext uri="{FF2B5EF4-FFF2-40B4-BE49-F238E27FC236}">
                <a16:creationId xmlns:a16="http://schemas.microsoft.com/office/drawing/2014/main" id="{BC8A3DFC-354F-EF42-C832-B7E97CD96680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92CC22-A5FF-BB83-67D6-7A5FABD52139}"/>
              </a:ext>
            </a:extLst>
          </p:cNvPr>
          <p:cNvSpPr/>
          <p:nvPr/>
        </p:nvSpPr>
        <p:spPr>
          <a:xfrm rot="20604855">
            <a:off x="10755464" y="5624168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4DECD-5DD6-1A54-F383-81B49CF0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8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3BC71-D520-1ADF-82DC-2BE0C9351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22541" y="669183"/>
            <a:ext cx="7360920" cy="5687167"/>
          </a:xfrm>
          <a:prstGeom prst="rect">
            <a:avLst/>
          </a:prstGeom>
        </p:spPr>
      </p:pic>
      <p:sp>
        <p:nvSpPr>
          <p:cNvPr id="54" name="Freeform 4">
            <a:extLst>
              <a:ext uri="{FF2B5EF4-FFF2-40B4-BE49-F238E27FC236}">
                <a16:creationId xmlns:a16="http://schemas.microsoft.com/office/drawing/2014/main" id="{ACAED36E-CDC0-CCA9-41FC-4942D54441DF}"/>
              </a:ext>
            </a:extLst>
          </p:cNvPr>
          <p:cNvSpPr/>
          <p:nvPr/>
        </p:nvSpPr>
        <p:spPr>
          <a:xfrm rot="11214721">
            <a:off x="11008362" y="-3355225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B57A48-3994-80FB-F6AE-CFDB722FAD11}"/>
              </a:ext>
            </a:extLst>
          </p:cNvPr>
          <p:cNvSpPr txBox="1"/>
          <p:nvPr/>
        </p:nvSpPr>
        <p:spPr>
          <a:xfrm>
            <a:off x="544115" y="2367171"/>
            <a:ext cx="360116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latin typeface="Bahnschrift SemiBold SemiConden" panose="020B0502040204020203" pitchFamily="34" charset="0"/>
              </a:rPr>
              <a:t>Data Flow </a:t>
            </a:r>
          </a:p>
          <a:p>
            <a:r>
              <a:rPr lang="en-US" sz="6600" dirty="0">
                <a:latin typeface="Bahnschrift SemiBold SemiConden" panose="020B0502040204020203" pitchFamily="34" charset="0"/>
              </a:rPr>
              <a:t>Level 01</a:t>
            </a:r>
          </a:p>
        </p:txBody>
      </p:sp>
    </p:spTree>
    <p:extLst>
      <p:ext uri="{BB962C8B-B14F-4D97-AF65-F5344CB8AC3E}">
        <p14:creationId xmlns:p14="http://schemas.microsoft.com/office/powerpoint/2010/main" val="3893686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35"/>
          <p:cNvSpPr/>
          <p:nvPr/>
        </p:nvSpPr>
        <p:spPr>
          <a:xfrm>
            <a:off x="4618384" y="5058643"/>
            <a:ext cx="979391" cy="845949"/>
          </a:xfrm>
          <a:custGeom>
            <a:avLst/>
            <a:gdLst/>
            <a:ahLst/>
            <a:cxnLst/>
            <a:rect l="l" t="t" r="r" b="b"/>
            <a:pathLst>
              <a:path w="1469087" h="1268924">
                <a:moveTo>
                  <a:pt x="0" y="0"/>
                </a:moveTo>
                <a:lnTo>
                  <a:pt x="1469087" y="0"/>
                </a:lnTo>
                <a:lnTo>
                  <a:pt x="1469087" y="1268924"/>
                </a:lnTo>
                <a:lnTo>
                  <a:pt x="0" y="12689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3" name="Freeform 2">
            <a:extLst>
              <a:ext uri="{FF2B5EF4-FFF2-40B4-BE49-F238E27FC236}">
                <a16:creationId xmlns:a16="http://schemas.microsoft.com/office/drawing/2014/main" id="{BC8A3DFC-354F-EF42-C832-B7E97CD96680}"/>
              </a:ext>
            </a:extLst>
          </p:cNvPr>
          <p:cNvSpPr/>
          <p:nvPr/>
        </p:nvSpPr>
        <p:spPr>
          <a:xfrm rot="6333395">
            <a:off x="-6107955" y="1946075"/>
            <a:ext cx="10218677" cy="2392328"/>
          </a:xfrm>
          <a:custGeom>
            <a:avLst/>
            <a:gdLst/>
            <a:ahLst/>
            <a:cxnLst/>
            <a:rect l="l" t="t" r="r" b="b"/>
            <a:pathLst>
              <a:path w="15210740" h="9071132">
                <a:moveTo>
                  <a:pt x="0" y="0"/>
                </a:moveTo>
                <a:lnTo>
                  <a:pt x="15210740" y="0"/>
                </a:lnTo>
                <a:lnTo>
                  <a:pt x="15210740" y="9071132"/>
                </a:lnTo>
                <a:lnTo>
                  <a:pt x="0" y="90711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4">
            <a:extLst>
              <a:ext uri="{FF2B5EF4-FFF2-40B4-BE49-F238E27FC236}">
                <a16:creationId xmlns:a16="http://schemas.microsoft.com/office/drawing/2014/main" id="{BF92CC22-A5FF-BB83-67D6-7A5FABD52139}"/>
              </a:ext>
            </a:extLst>
          </p:cNvPr>
          <p:cNvSpPr/>
          <p:nvPr/>
        </p:nvSpPr>
        <p:spPr>
          <a:xfrm rot="20604855">
            <a:off x="10650657" y="5879409"/>
            <a:ext cx="6555568" cy="5522069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E4DECD-5DD6-1A54-F383-81B49CF0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AC906C-49B2-449D-B07D-290557A52753}" type="slidenum">
              <a:rPr lang="en-US" smtClean="0"/>
              <a:t>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D3BC71-D520-1ADF-82DC-2BE0C9351DE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55612" y="136525"/>
            <a:ext cx="8574342" cy="6472619"/>
          </a:xfrm>
          <a:prstGeom prst="rect">
            <a:avLst/>
          </a:prstGeom>
        </p:spPr>
      </p:pic>
      <p:sp>
        <p:nvSpPr>
          <p:cNvPr id="54" name="Freeform 4">
            <a:extLst>
              <a:ext uri="{FF2B5EF4-FFF2-40B4-BE49-F238E27FC236}">
                <a16:creationId xmlns:a16="http://schemas.microsoft.com/office/drawing/2014/main" id="{ACAED36E-CDC0-CCA9-41FC-4942D54441DF}"/>
              </a:ext>
            </a:extLst>
          </p:cNvPr>
          <p:cNvSpPr/>
          <p:nvPr/>
        </p:nvSpPr>
        <p:spPr>
          <a:xfrm rot="11214721">
            <a:off x="11008362" y="-3355225"/>
            <a:ext cx="6554590" cy="6099243"/>
          </a:xfrm>
          <a:custGeom>
            <a:avLst/>
            <a:gdLst/>
            <a:ahLst/>
            <a:cxnLst/>
            <a:rect l="l" t="t" r="r" b="b"/>
            <a:pathLst>
              <a:path w="9022634" h="9258300">
                <a:moveTo>
                  <a:pt x="0" y="0"/>
                </a:moveTo>
                <a:lnTo>
                  <a:pt x="9022634" y="0"/>
                </a:lnTo>
                <a:lnTo>
                  <a:pt x="9022634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B57A48-3994-80FB-F6AE-CFDB722FAD11}"/>
              </a:ext>
            </a:extLst>
          </p:cNvPr>
          <p:cNvSpPr txBox="1"/>
          <p:nvPr/>
        </p:nvSpPr>
        <p:spPr>
          <a:xfrm>
            <a:off x="292734" y="2551837"/>
            <a:ext cx="24625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latin typeface="Bahnschrift SemiBold SemiConden" panose="020B0502040204020203" pitchFamily="34" charset="0"/>
              </a:rPr>
              <a:t>Activity </a:t>
            </a:r>
          </a:p>
          <a:p>
            <a:r>
              <a:rPr lang="en-US" sz="5400" dirty="0">
                <a:latin typeface="Bahnschrift SemiBold SemiConden" panose="020B0502040204020203" pitchFamily="34" charset="0"/>
              </a:rPr>
              <a:t>Diagram</a:t>
            </a:r>
          </a:p>
        </p:txBody>
      </p:sp>
    </p:spTree>
    <p:extLst>
      <p:ext uri="{BB962C8B-B14F-4D97-AF65-F5344CB8AC3E}">
        <p14:creationId xmlns:p14="http://schemas.microsoft.com/office/powerpoint/2010/main" val="124317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AA5984B-58E3-4015-9FE9-015128EF034F}">
  <we:reference id="wa200003964" version="1.0.0.0" store="en-US" storeType="OMEX"/>
  <we:alternateReferences>
    <we:reference id="wa200003964" version="1.0.0.0" store="wa200003964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3334</TotalTime>
  <Words>244</Words>
  <Application>Microsoft Office PowerPoint</Application>
  <PresentationFormat>Widescreen</PresentationFormat>
  <Paragraphs>90</Paragraphs>
  <Slides>21</Slides>
  <Notes>11</Notes>
  <HiddenSlides>1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Algerian</vt:lpstr>
      <vt:lpstr>Arial</vt:lpstr>
      <vt:lpstr>Bahnschrift Light</vt:lpstr>
      <vt:lpstr>Bahnschrift SemiBold SemiConden</vt:lpstr>
      <vt:lpstr>Calibri</vt:lpstr>
      <vt:lpstr>Calibri </vt:lpstr>
      <vt:lpstr>Calibri Light</vt:lpstr>
      <vt:lpstr>Edwardian Script ITC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i210653</dc:creator>
  <cp:lastModifiedBy>user</cp:lastModifiedBy>
  <cp:revision>39</cp:revision>
  <dcterms:created xsi:type="dcterms:W3CDTF">2024-08-27T15:31:52Z</dcterms:created>
  <dcterms:modified xsi:type="dcterms:W3CDTF">2024-10-12T09:39:37Z</dcterms:modified>
</cp:coreProperties>
</file>

<file path=docProps/thumbnail.jpeg>
</file>